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204700" cy="6883400"/>
  <p:notesSz cx="12204700" cy="688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091056" y="505742"/>
            <a:ext cx="1608141" cy="1246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476" y="505741"/>
            <a:ext cx="1531620" cy="144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6573" y="1031128"/>
            <a:ext cx="5966393" cy="12313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algn="ctr">
              <a:lnSpc>
                <a:spcPts val="2960"/>
              </a:lnSpc>
            </a:pPr>
            <a:r>
              <a:rPr sz="2800" b="1" spc="1" dirty="0">
                <a:solidFill>
                  <a:srgbClr val="4471C4"/>
                </a:solidFill>
                <a:latin typeface="Arial"/>
                <a:cs typeface="Arial"/>
              </a:rPr>
              <a:t>Organic Pharmaceutical Chemistry</a:t>
            </a:r>
            <a:endParaRPr sz="2800">
              <a:latin typeface="Arial"/>
              <a:cs typeface="Arial"/>
            </a:endParaRPr>
          </a:p>
          <a:p>
            <a:pPr marL="734187" marR="26670">
              <a:lnSpc>
                <a:spcPct val="95825"/>
              </a:lnSpc>
              <a:spcBef>
                <a:spcPts val="36"/>
              </a:spcBef>
            </a:pPr>
            <a:r>
              <a:rPr sz="2800" b="1" spc="1" dirty="0">
                <a:solidFill>
                  <a:srgbClr val="4471C4"/>
                </a:solidFill>
                <a:latin typeface="Arial"/>
                <a:cs typeface="Arial"/>
              </a:rPr>
              <a:t>Fourth Stage First Semester</a:t>
            </a:r>
            <a:endParaRPr sz="2800">
              <a:latin typeface="Arial"/>
              <a:cs typeface="Arial"/>
            </a:endParaRPr>
          </a:p>
          <a:p>
            <a:pPr marL="2168842" marR="2097291" algn="ctr">
              <a:lnSpc>
                <a:spcPct val="95825"/>
              </a:lnSpc>
              <a:spcBef>
                <a:spcPts val="65"/>
              </a:spcBef>
            </a:pPr>
            <a:r>
              <a:rPr sz="2800" b="1" spc="1" dirty="0">
                <a:solidFill>
                  <a:srgbClr val="4471C4"/>
                </a:solidFill>
                <a:latin typeface="Arial"/>
                <a:cs typeface="Arial"/>
              </a:rPr>
              <a:t>Lab No: 3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3344" y="3464876"/>
            <a:ext cx="1777390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0" dirty="0">
                <a:solidFill>
                  <a:srgbClr val="FF0000"/>
                </a:solidFill>
                <a:latin typeface="Arial"/>
                <a:cs typeface="Arial"/>
              </a:rPr>
              <a:t>Assay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3729" y="3464876"/>
            <a:ext cx="2625680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25" dirty="0">
                <a:solidFill>
                  <a:srgbClr val="FF0000"/>
                </a:solidFill>
                <a:latin typeface="Arial"/>
                <a:cs typeface="Arial"/>
              </a:rPr>
              <a:t>of Aspirin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88593" cy="6871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40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540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0"/>
                </a:move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Picture 7" descr="A black board with white text&#10;&#10;Description automatically generated">
            <a:extLst>
              <a:ext uri="{FF2B5EF4-FFF2-40B4-BE49-F238E27FC236}">
                <a16:creationId xmlns:a16="http://schemas.microsoft.com/office/drawing/2014/main" id="{08FDEF7E-DE72-8372-2372-59F3C9DA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" y="0"/>
            <a:ext cx="12171035" cy="688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738859" y="2108708"/>
            <a:ext cx="4899244" cy="2874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9071" y="791971"/>
            <a:ext cx="1741039" cy="584199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sz="4400" b="1" spc="-2" dirty="0">
                <a:solidFill>
                  <a:srgbClr val="FF0000"/>
                </a:solidFill>
                <a:latin typeface="Calibri"/>
                <a:cs typeface="Calibri"/>
              </a:rPr>
              <a:t>Aspirin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866" y="2053716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092" y="2066036"/>
            <a:ext cx="5130953" cy="916431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22225">
              <a:lnSpc>
                <a:spcPts val="3395"/>
              </a:lnSpc>
            </a:pPr>
            <a:r>
              <a:rPr sz="3200" spc="0" dirty="0">
                <a:latin typeface="Calibri"/>
                <a:cs typeface="Calibri"/>
              </a:rPr>
              <a:t>Aspirin is a weak acid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01" y="3668028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617" y="3668029"/>
            <a:ext cx="564137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lang="en-US" sz="3200" b="1" spc="17" dirty="0">
                <a:solidFill>
                  <a:srgbClr val="FF0000"/>
                </a:solidFill>
                <a:latin typeface="Calibri"/>
                <a:cs typeface="Calibri"/>
              </a:rPr>
              <a:t>Direct</a:t>
            </a:r>
            <a:r>
              <a:rPr sz="3200" b="1" spc="17" dirty="0">
                <a:solidFill>
                  <a:srgbClr val="FF0000"/>
                </a:solidFill>
                <a:latin typeface="Calibri"/>
                <a:cs typeface="Calibri"/>
              </a:rPr>
              <a:t> titration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0617" y="5464556"/>
            <a:ext cx="9805572" cy="928623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F11B1-BF9B-16DA-9083-77D08D19F2BC}"/>
              </a:ext>
            </a:extLst>
          </p:cNvPr>
          <p:cNvSpPr txBox="1"/>
          <p:nvPr/>
        </p:nvSpPr>
        <p:spPr>
          <a:xfrm>
            <a:off x="669185" y="4832079"/>
            <a:ext cx="60985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u="none" strike="noStrike" baseline="0" dirty="0">
                <a:latin typeface="TimesNewRomanPSMT"/>
              </a:rPr>
              <a:t>HA 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s-ES" sz="1600" b="0" i="1" u="none" strike="noStrike" baseline="0" dirty="0" err="1">
                <a:latin typeface="Times New Roman" panose="02020603050405020304" pitchFamily="18" charset="0"/>
              </a:rPr>
              <a:t>aq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s-ES" sz="2400" b="0" i="0" u="none" strike="noStrike" baseline="0" dirty="0">
                <a:latin typeface="TimesNewRomanPSMT"/>
              </a:rPr>
              <a:t>+ NaOH 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s-ES" sz="1600" b="0" i="1" u="none" strike="noStrike" baseline="0" dirty="0" err="1">
                <a:latin typeface="Times New Roman" panose="02020603050405020304" pitchFamily="18" charset="0"/>
              </a:rPr>
              <a:t>aq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)                         </a:t>
            </a:r>
            <a:r>
              <a:rPr lang="es-ES" sz="2400" b="0" i="0" u="none" strike="noStrike" baseline="0" dirty="0">
                <a:latin typeface="TimesNewRomanPSMT"/>
              </a:rPr>
              <a:t>H</a:t>
            </a:r>
            <a:r>
              <a:rPr lang="es-ES" sz="1200" b="0" i="0" u="none" strike="noStrike" baseline="0" dirty="0">
                <a:latin typeface="TimesNewRomanPSMT"/>
              </a:rPr>
              <a:t>2</a:t>
            </a:r>
            <a:r>
              <a:rPr lang="es-ES" sz="2400" b="0" i="0" u="none" strike="noStrike" baseline="0" dirty="0">
                <a:latin typeface="TimesNewRomanPSMT"/>
              </a:rPr>
              <a:t>O 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(l) </a:t>
            </a:r>
            <a:r>
              <a:rPr lang="es-ES" sz="2400" b="0" i="0" u="none" strike="noStrike" baseline="0" dirty="0">
                <a:latin typeface="TimesNewRomanPSMT"/>
              </a:rPr>
              <a:t>+ </a:t>
            </a:r>
            <a:r>
              <a:rPr lang="es-ES" sz="2400" b="0" i="0" u="none" strike="noStrike" baseline="0" dirty="0" err="1">
                <a:latin typeface="TimesNewRomanPSMT"/>
              </a:rPr>
              <a:t>NaA</a:t>
            </a:r>
            <a:r>
              <a:rPr lang="es-ES" sz="2400" b="0" i="0" u="none" strike="noStrike" baseline="0" dirty="0">
                <a:latin typeface="TimesNewRomanPSMT"/>
              </a:rPr>
              <a:t> </a:t>
            </a:r>
            <a:r>
              <a:rPr lang="es-ES" sz="1600" b="0" i="1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s-ES" sz="1600" b="0" i="1" u="none" strike="noStrike" baseline="0" dirty="0" err="1">
                <a:latin typeface="Times New Roman" panose="02020603050405020304" pitchFamily="18" charset="0"/>
              </a:rPr>
              <a:t>aq</a:t>
            </a:r>
            <a:r>
              <a:rPr lang="es-ES" sz="1000" b="0" i="1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r>
              <a:rPr lang="en-US" sz="1800" b="0" i="0" u="none" strike="noStrike" baseline="0" dirty="0">
                <a:latin typeface="TimesNewRomanPSMT"/>
              </a:rPr>
              <a:t>  Acid              base                                                      salt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595E1E-FEDC-937C-1D29-8EEC001DA5B0}"/>
              </a:ext>
            </a:extLst>
          </p:cNvPr>
          <p:cNvCxnSpPr/>
          <p:nvPr/>
        </p:nvCxnSpPr>
        <p:spPr>
          <a:xfrm>
            <a:off x="3206750" y="511190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79071" y="791971"/>
            <a:ext cx="1741039" cy="584199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 sz="4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866" y="2053716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>
                <a:latin typeface="Arial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866" y="4970652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098" y="953792"/>
            <a:ext cx="564137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lang="en-US" sz="3200" b="1" spc="17" dirty="0">
                <a:solidFill>
                  <a:srgbClr val="FF0000"/>
                </a:solidFill>
                <a:latin typeface="Calibri"/>
                <a:cs typeface="Calibri"/>
              </a:rPr>
              <a:t>Direct</a:t>
            </a:r>
            <a:r>
              <a:rPr sz="3200" b="1" spc="17" dirty="0">
                <a:solidFill>
                  <a:srgbClr val="FF0000"/>
                </a:solidFill>
                <a:latin typeface="Calibri"/>
                <a:cs typeface="Calibri"/>
              </a:rPr>
              <a:t> titration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0617" y="5464556"/>
            <a:ext cx="9805572" cy="928623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8F251-7824-23FF-AB0B-0413C697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69" y="1395042"/>
            <a:ext cx="5467198" cy="5065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A6E181-51A3-D34F-D563-FE8614EF8F28}"/>
              </a:ext>
            </a:extLst>
          </p:cNvPr>
          <p:cNvSpPr txBox="1"/>
          <p:nvPr/>
        </p:nvSpPr>
        <p:spPr>
          <a:xfrm>
            <a:off x="3740150" y="511902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analyte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33086-31CF-9FB6-CEE5-4EB7BEA2EE21}"/>
              </a:ext>
            </a:extLst>
          </p:cNvPr>
          <p:cNvSpPr txBox="1"/>
          <p:nvPr/>
        </p:nvSpPr>
        <p:spPr>
          <a:xfrm>
            <a:off x="3791703" y="2269615"/>
            <a:ext cx="6552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Titrant</a:t>
            </a:r>
          </a:p>
          <a:p>
            <a:r>
              <a:rPr lang="en-US" dirty="0"/>
              <a:t>(in burette)</a:t>
            </a:r>
          </a:p>
        </p:txBody>
      </p:sp>
    </p:spTree>
    <p:extLst>
      <p:ext uri="{BB962C8B-B14F-4D97-AF65-F5344CB8AC3E}">
        <p14:creationId xmlns:p14="http://schemas.microsoft.com/office/powerpoint/2010/main" val="147657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51852" y="300325"/>
            <a:ext cx="9315198" cy="2540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439" y="3426856"/>
            <a:ext cx="203234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39" y="3437635"/>
            <a:ext cx="10787475" cy="813816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spc="-1" dirty="0">
                <a:latin typeface="Calibri"/>
                <a:cs typeface="Calibri"/>
              </a:rPr>
              <a:t>Assuming that there is no other acids with aspirin, the titration with NaOH</a:t>
            </a:r>
            <a:endParaRPr sz="2800" dirty="0">
              <a:latin typeface="Calibri"/>
              <a:cs typeface="Calibri"/>
            </a:endParaRPr>
          </a:p>
          <a:p>
            <a:pPr marL="12700" marR="53340">
              <a:lnSpc>
                <a:spcPts val="3410"/>
              </a:lnSpc>
              <a:spcBef>
                <a:spcPts val="21"/>
              </a:spcBef>
            </a:pPr>
            <a:r>
              <a:rPr sz="2800" spc="-4" dirty="0">
                <a:latin typeface="Calibri"/>
                <a:cs typeface="Calibri"/>
              </a:rPr>
              <a:t>allows you to determine the amount of the aspirin in the tested tablet.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639" y="4597025"/>
            <a:ext cx="10197867" cy="1839842"/>
          </a:xfrm>
          <a:prstGeom prst="rect">
            <a:avLst/>
          </a:prstGeom>
        </p:spPr>
        <p:txBody>
          <a:bodyPr wrap="square" lIns="0" tIns="25368" rIns="0" bIns="0" rtlCol="0">
            <a:noAutofit/>
          </a:bodyPr>
          <a:lstStyle/>
          <a:p>
            <a:pPr marL="2346747" marR="53340">
              <a:lnSpc>
                <a:spcPts val="3995"/>
              </a:lnSpc>
            </a:pPr>
            <a:r>
              <a:rPr sz="3600" spc="0" dirty="0">
                <a:solidFill>
                  <a:srgbClr val="FF0000"/>
                </a:solidFill>
                <a:latin typeface="Comic Sans MS"/>
                <a:cs typeface="Comic Sans MS"/>
              </a:rPr>
              <a:t>However this is not the</a:t>
            </a:r>
            <a:endParaRPr sz="3600" dirty="0">
              <a:latin typeface="Comic Sans MS"/>
              <a:cs typeface="Comic Sans MS"/>
            </a:endParaRPr>
          </a:p>
          <a:p>
            <a:pPr marL="2346747" marR="53340">
              <a:lnSpc>
                <a:spcPts val="4250"/>
              </a:lnSpc>
              <a:spcBef>
                <a:spcPts val="12"/>
              </a:spcBef>
            </a:pPr>
            <a:r>
              <a:rPr lang="en-US" sz="3600" spc="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3600" spc="0" dirty="0">
                <a:solidFill>
                  <a:srgbClr val="FF0000"/>
                </a:solidFill>
                <a:latin typeface="Comic Sans MS"/>
                <a:cs typeface="Comic Sans MS"/>
              </a:rPr>
              <a:t>ase</a:t>
            </a:r>
            <a:r>
              <a:rPr lang="en-US" sz="3600" spc="0" dirty="0">
                <a:solidFill>
                  <a:srgbClr val="FF0000"/>
                </a:solidFill>
                <a:latin typeface="Comic Sans MS"/>
                <a:cs typeface="Comic Sans MS"/>
              </a:rPr>
              <a:t> ?!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6439" y="5615320"/>
            <a:ext cx="203234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79071" y="791971"/>
            <a:ext cx="3370679" cy="584199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en-US" sz="4400" b="1" spc="-2" dirty="0">
                <a:solidFill>
                  <a:srgbClr val="FF0000"/>
                </a:solidFill>
                <a:latin typeface="Calibri"/>
                <a:cs typeface="Calibri"/>
              </a:rPr>
              <a:t>Back titration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866" y="2053716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11" y="4336812"/>
            <a:ext cx="228639" cy="43179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>
                <a:latin typeface="Arial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8058" y="4336813"/>
            <a:ext cx="476243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-2" dirty="0">
                <a:latin typeface="Calibri"/>
                <a:cs typeface="Calibri"/>
              </a:rPr>
              <a:t>Each aspirin molecule reacts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0488" y="4336813"/>
            <a:ext cx="820273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1" dirty="0">
                <a:latin typeface="Calibri"/>
                <a:cs typeface="Calibri"/>
              </a:rPr>
              <a:t>with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0761" y="4336812"/>
            <a:ext cx="552293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-6" dirty="0">
                <a:latin typeface="Calibri"/>
                <a:cs typeface="Calibri"/>
              </a:rPr>
              <a:t>two sodium hydroxide molecules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505" y="2053294"/>
            <a:ext cx="564137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17" dirty="0">
                <a:latin typeface="Calibri"/>
                <a:cs typeface="Calibri"/>
              </a:rPr>
              <a:t>In this experiment, </a:t>
            </a:r>
            <a:r>
              <a:rPr sz="3200" b="1" spc="17" dirty="0">
                <a:solidFill>
                  <a:srgbClr val="FF0000"/>
                </a:solidFill>
                <a:latin typeface="Calibri"/>
                <a:cs typeface="Calibri"/>
              </a:rPr>
              <a:t>back titration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9601" y="2053294"/>
            <a:ext cx="3842910" cy="431799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0" dirty="0">
                <a:latin typeface="Calibri"/>
                <a:cs typeface="Calibri"/>
              </a:rPr>
              <a:t>method will be used 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7702" y="2485093"/>
            <a:ext cx="9805572" cy="928623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spc="-2" dirty="0">
                <a:latin typeface="Calibri"/>
                <a:cs typeface="Calibri"/>
              </a:rPr>
              <a:t>order to determine the weight of aspirin in a typical aspirin</a:t>
            </a:r>
            <a:endParaRPr sz="3200" dirty="0">
              <a:latin typeface="Calibri"/>
              <a:cs typeface="Calibri"/>
            </a:endParaRPr>
          </a:p>
          <a:p>
            <a:pPr marL="12700" marR="60959">
              <a:lnSpc>
                <a:spcPct val="101725"/>
              </a:lnSpc>
            </a:pPr>
            <a:r>
              <a:rPr lang="en-US" sz="3200" spc="-6" dirty="0">
                <a:latin typeface="Calibri"/>
                <a:cs typeface="Calibri"/>
              </a:rPr>
              <a:t>T</a:t>
            </a:r>
            <a:r>
              <a:rPr sz="3200" spc="-6" dirty="0">
                <a:latin typeface="Calibri"/>
                <a:cs typeface="Calibri"/>
              </a:rPr>
              <a:t>ablet</a:t>
            </a:r>
            <a:r>
              <a:rPr lang="en-US" sz="3200" spc="-6" dirty="0"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86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281355" y="140676"/>
            <a:ext cx="2212463" cy="631219"/>
          </a:xfrm>
          <a:custGeom>
            <a:avLst/>
            <a:gdLst/>
            <a:ahLst/>
            <a:cxnLst/>
            <a:rect l="l" t="t" r="r" b="b"/>
            <a:pathLst>
              <a:path w="2212463" h="631219">
                <a:moveTo>
                  <a:pt x="0" y="105206"/>
                </a:moveTo>
                <a:lnTo>
                  <a:pt x="0" y="526013"/>
                </a:lnTo>
                <a:lnTo>
                  <a:pt x="518" y="536524"/>
                </a:lnTo>
                <a:lnTo>
                  <a:pt x="13059" y="576821"/>
                </a:lnTo>
                <a:lnTo>
                  <a:pt x="39629" y="608286"/>
                </a:lnTo>
                <a:lnTo>
                  <a:pt x="76589" y="627280"/>
                </a:lnTo>
                <a:lnTo>
                  <a:pt x="105205" y="631219"/>
                </a:lnTo>
                <a:lnTo>
                  <a:pt x="2107258" y="631219"/>
                </a:lnTo>
                <a:lnTo>
                  <a:pt x="2145435" y="624078"/>
                </a:lnTo>
                <a:lnTo>
                  <a:pt x="2180248" y="601780"/>
                </a:lnTo>
                <a:lnTo>
                  <a:pt x="2203803" y="567880"/>
                </a:lnTo>
                <a:lnTo>
                  <a:pt x="2212463" y="526013"/>
                </a:lnTo>
                <a:lnTo>
                  <a:pt x="2212463" y="105206"/>
                </a:lnTo>
                <a:lnTo>
                  <a:pt x="2205322" y="67028"/>
                </a:lnTo>
                <a:lnTo>
                  <a:pt x="2183025" y="32215"/>
                </a:lnTo>
                <a:lnTo>
                  <a:pt x="2149124" y="8660"/>
                </a:lnTo>
                <a:lnTo>
                  <a:pt x="2107258" y="0"/>
                </a:lnTo>
                <a:lnTo>
                  <a:pt x="105205" y="0"/>
                </a:lnTo>
                <a:lnTo>
                  <a:pt x="67027" y="7141"/>
                </a:lnTo>
                <a:lnTo>
                  <a:pt x="32214" y="29439"/>
                </a:lnTo>
                <a:lnTo>
                  <a:pt x="8659" y="63340"/>
                </a:lnTo>
                <a:lnTo>
                  <a:pt x="0" y="105206"/>
                </a:lnTo>
                <a:close/>
              </a:path>
            </a:pathLst>
          </a:custGeom>
          <a:solidFill>
            <a:srgbClr val="D0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355" y="140676"/>
            <a:ext cx="2212464" cy="631219"/>
          </a:xfrm>
          <a:custGeom>
            <a:avLst/>
            <a:gdLst/>
            <a:ahLst/>
            <a:cxnLst/>
            <a:rect l="l" t="t" r="r" b="b"/>
            <a:pathLst>
              <a:path w="2212464" h="631219">
                <a:moveTo>
                  <a:pt x="0" y="105206"/>
                </a:moveTo>
                <a:lnTo>
                  <a:pt x="8659" y="63339"/>
                </a:lnTo>
                <a:lnTo>
                  <a:pt x="32215" y="29438"/>
                </a:lnTo>
                <a:lnTo>
                  <a:pt x="67028" y="7141"/>
                </a:lnTo>
                <a:lnTo>
                  <a:pt x="105205" y="0"/>
                </a:lnTo>
                <a:lnTo>
                  <a:pt x="2107258" y="0"/>
                </a:lnTo>
                <a:lnTo>
                  <a:pt x="2149124" y="8660"/>
                </a:lnTo>
                <a:lnTo>
                  <a:pt x="2183025" y="32215"/>
                </a:lnTo>
                <a:lnTo>
                  <a:pt x="2205322" y="67028"/>
                </a:lnTo>
                <a:lnTo>
                  <a:pt x="2212464" y="105206"/>
                </a:lnTo>
                <a:lnTo>
                  <a:pt x="2212464" y="526013"/>
                </a:lnTo>
                <a:lnTo>
                  <a:pt x="2203804" y="567879"/>
                </a:lnTo>
                <a:lnTo>
                  <a:pt x="2180249" y="601780"/>
                </a:lnTo>
                <a:lnTo>
                  <a:pt x="2145436" y="624077"/>
                </a:lnTo>
                <a:lnTo>
                  <a:pt x="2107258" y="631219"/>
                </a:lnTo>
                <a:lnTo>
                  <a:pt x="105205" y="631219"/>
                </a:lnTo>
                <a:lnTo>
                  <a:pt x="63339" y="622558"/>
                </a:lnTo>
                <a:lnTo>
                  <a:pt x="29438" y="599003"/>
                </a:lnTo>
                <a:lnTo>
                  <a:pt x="7141" y="564190"/>
                </a:lnTo>
                <a:lnTo>
                  <a:pt x="0" y="526013"/>
                </a:lnTo>
                <a:lnTo>
                  <a:pt x="0" y="105206"/>
                </a:lnTo>
                <a:close/>
              </a:path>
            </a:pathLst>
          </a:custGeom>
          <a:ln w="12700">
            <a:solidFill>
              <a:srgbClr val="ADB9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4004" y="1904779"/>
            <a:ext cx="2791108" cy="378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70918" y="2101931"/>
            <a:ext cx="843149" cy="807523"/>
          </a:xfrm>
          <a:custGeom>
            <a:avLst/>
            <a:gdLst/>
            <a:ahLst/>
            <a:cxnLst/>
            <a:rect l="l" t="t" r="r" b="b"/>
            <a:pathLst>
              <a:path w="843149" h="807523">
                <a:moveTo>
                  <a:pt x="0" y="134589"/>
                </a:moveTo>
                <a:lnTo>
                  <a:pt x="0" y="672933"/>
                </a:lnTo>
                <a:lnTo>
                  <a:pt x="771" y="687426"/>
                </a:lnTo>
                <a:lnTo>
                  <a:pt x="6816" y="715338"/>
                </a:lnTo>
                <a:lnTo>
                  <a:pt x="25905" y="752335"/>
                </a:lnTo>
                <a:lnTo>
                  <a:pt x="55046" y="781513"/>
                </a:lnTo>
                <a:lnTo>
                  <a:pt x="92015" y="800650"/>
                </a:lnTo>
                <a:lnTo>
                  <a:pt x="119912" y="806732"/>
                </a:lnTo>
                <a:lnTo>
                  <a:pt x="134589" y="807523"/>
                </a:lnTo>
                <a:lnTo>
                  <a:pt x="708559" y="807523"/>
                </a:lnTo>
                <a:lnTo>
                  <a:pt x="737278" y="804452"/>
                </a:lnTo>
                <a:lnTo>
                  <a:pt x="764028" y="795597"/>
                </a:lnTo>
                <a:lnTo>
                  <a:pt x="798665" y="772911"/>
                </a:lnTo>
                <a:lnTo>
                  <a:pt x="824744" y="740914"/>
                </a:lnTo>
                <a:lnTo>
                  <a:pt x="840039" y="701829"/>
                </a:lnTo>
                <a:lnTo>
                  <a:pt x="843149" y="672933"/>
                </a:lnTo>
                <a:lnTo>
                  <a:pt x="843149" y="134589"/>
                </a:lnTo>
                <a:lnTo>
                  <a:pt x="840078" y="105870"/>
                </a:lnTo>
                <a:lnTo>
                  <a:pt x="831223" y="79121"/>
                </a:lnTo>
                <a:lnTo>
                  <a:pt x="808537" y="44483"/>
                </a:lnTo>
                <a:lnTo>
                  <a:pt x="776540" y="18405"/>
                </a:lnTo>
                <a:lnTo>
                  <a:pt x="737456" y="3109"/>
                </a:lnTo>
                <a:lnTo>
                  <a:pt x="708559" y="0"/>
                </a:lnTo>
                <a:lnTo>
                  <a:pt x="134589" y="0"/>
                </a:lnTo>
                <a:lnTo>
                  <a:pt x="105871" y="3070"/>
                </a:lnTo>
                <a:lnTo>
                  <a:pt x="79121" y="11925"/>
                </a:lnTo>
                <a:lnTo>
                  <a:pt x="44483" y="34611"/>
                </a:lnTo>
                <a:lnTo>
                  <a:pt x="18405" y="66608"/>
                </a:lnTo>
                <a:lnTo>
                  <a:pt x="3109" y="105693"/>
                </a:lnTo>
                <a:lnTo>
                  <a:pt x="0" y="1345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70918" y="2101931"/>
            <a:ext cx="843149" cy="807523"/>
          </a:xfrm>
          <a:custGeom>
            <a:avLst/>
            <a:gdLst/>
            <a:ahLst/>
            <a:cxnLst/>
            <a:rect l="l" t="t" r="r" b="b"/>
            <a:pathLst>
              <a:path w="843149" h="807523">
                <a:moveTo>
                  <a:pt x="0" y="134589"/>
                </a:moveTo>
                <a:lnTo>
                  <a:pt x="3109" y="105693"/>
                </a:lnTo>
                <a:lnTo>
                  <a:pt x="11998" y="78959"/>
                </a:lnTo>
                <a:lnTo>
                  <a:pt x="34729" y="44352"/>
                </a:lnTo>
                <a:lnTo>
                  <a:pt x="66761" y="18315"/>
                </a:lnTo>
                <a:lnTo>
                  <a:pt x="105870" y="3070"/>
                </a:lnTo>
                <a:lnTo>
                  <a:pt x="134589" y="0"/>
                </a:lnTo>
                <a:lnTo>
                  <a:pt x="708559" y="0"/>
                </a:lnTo>
                <a:lnTo>
                  <a:pt x="737455" y="3109"/>
                </a:lnTo>
                <a:lnTo>
                  <a:pt x="764189" y="11998"/>
                </a:lnTo>
                <a:lnTo>
                  <a:pt x="798796" y="34729"/>
                </a:lnTo>
                <a:lnTo>
                  <a:pt x="824833" y="66761"/>
                </a:lnTo>
                <a:lnTo>
                  <a:pt x="840078" y="105871"/>
                </a:lnTo>
                <a:lnTo>
                  <a:pt x="843149" y="134589"/>
                </a:lnTo>
                <a:lnTo>
                  <a:pt x="843149" y="672933"/>
                </a:lnTo>
                <a:lnTo>
                  <a:pt x="840039" y="701829"/>
                </a:lnTo>
                <a:lnTo>
                  <a:pt x="831150" y="728563"/>
                </a:lnTo>
                <a:lnTo>
                  <a:pt x="808419" y="763170"/>
                </a:lnTo>
                <a:lnTo>
                  <a:pt x="776387" y="789207"/>
                </a:lnTo>
                <a:lnTo>
                  <a:pt x="737278" y="804452"/>
                </a:lnTo>
                <a:lnTo>
                  <a:pt x="708559" y="807523"/>
                </a:lnTo>
                <a:lnTo>
                  <a:pt x="134589" y="807523"/>
                </a:lnTo>
                <a:lnTo>
                  <a:pt x="105693" y="804413"/>
                </a:lnTo>
                <a:lnTo>
                  <a:pt x="78959" y="795524"/>
                </a:lnTo>
                <a:lnTo>
                  <a:pt x="44352" y="772793"/>
                </a:lnTo>
                <a:lnTo>
                  <a:pt x="18315" y="740761"/>
                </a:lnTo>
                <a:lnTo>
                  <a:pt x="3070" y="701651"/>
                </a:lnTo>
                <a:lnTo>
                  <a:pt x="0" y="672933"/>
                </a:lnTo>
                <a:lnTo>
                  <a:pt x="0" y="134589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70918" y="4631377"/>
            <a:ext cx="1294411" cy="795646"/>
          </a:xfrm>
          <a:custGeom>
            <a:avLst/>
            <a:gdLst/>
            <a:ahLst/>
            <a:cxnLst/>
            <a:rect l="l" t="t" r="r" b="b"/>
            <a:pathLst>
              <a:path w="1294411" h="795646">
                <a:moveTo>
                  <a:pt x="0" y="132610"/>
                </a:moveTo>
                <a:lnTo>
                  <a:pt x="0" y="663035"/>
                </a:lnTo>
                <a:lnTo>
                  <a:pt x="474" y="674327"/>
                </a:lnTo>
                <a:lnTo>
                  <a:pt x="10835" y="715621"/>
                </a:lnTo>
                <a:lnTo>
                  <a:pt x="33024" y="750605"/>
                </a:lnTo>
                <a:lnTo>
                  <a:pt x="64752" y="776992"/>
                </a:lnTo>
                <a:lnTo>
                  <a:pt x="103729" y="792491"/>
                </a:lnTo>
                <a:lnTo>
                  <a:pt x="132610" y="795646"/>
                </a:lnTo>
                <a:lnTo>
                  <a:pt x="1161801" y="795646"/>
                </a:lnTo>
                <a:lnTo>
                  <a:pt x="1201210" y="789692"/>
                </a:lnTo>
                <a:lnTo>
                  <a:pt x="1238551" y="771191"/>
                </a:lnTo>
                <a:lnTo>
                  <a:pt x="1268058" y="742389"/>
                </a:lnTo>
                <a:lnTo>
                  <a:pt x="1287442" y="705573"/>
                </a:lnTo>
                <a:lnTo>
                  <a:pt x="1294411" y="663035"/>
                </a:lnTo>
                <a:lnTo>
                  <a:pt x="1294411" y="132610"/>
                </a:lnTo>
                <a:lnTo>
                  <a:pt x="1288457" y="93201"/>
                </a:lnTo>
                <a:lnTo>
                  <a:pt x="1269956" y="55860"/>
                </a:lnTo>
                <a:lnTo>
                  <a:pt x="1241154" y="26352"/>
                </a:lnTo>
                <a:lnTo>
                  <a:pt x="1204339" y="6969"/>
                </a:lnTo>
                <a:lnTo>
                  <a:pt x="1161801" y="0"/>
                </a:lnTo>
                <a:lnTo>
                  <a:pt x="132610" y="0"/>
                </a:lnTo>
                <a:lnTo>
                  <a:pt x="93201" y="5954"/>
                </a:lnTo>
                <a:lnTo>
                  <a:pt x="55860" y="24454"/>
                </a:lnTo>
                <a:lnTo>
                  <a:pt x="26352" y="53257"/>
                </a:lnTo>
                <a:lnTo>
                  <a:pt x="6969" y="90072"/>
                </a:lnTo>
                <a:lnTo>
                  <a:pt x="0" y="13261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70918" y="4631377"/>
            <a:ext cx="1294411" cy="795646"/>
          </a:xfrm>
          <a:custGeom>
            <a:avLst/>
            <a:gdLst/>
            <a:ahLst/>
            <a:cxnLst/>
            <a:rect l="l" t="t" r="r" b="b"/>
            <a:pathLst>
              <a:path w="1294411" h="795646">
                <a:moveTo>
                  <a:pt x="0" y="132610"/>
                </a:moveTo>
                <a:lnTo>
                  <a:pt x="6969" y="90072"/>
                </a:lnTo>
                <a:lnTo>
                  <a:pt x="26352" y="53257"/>
                </a:lnTo>
                <a:lnTo>
                  <a:pt x="55859" y="24454"/>
                </a:lnTo>
                <a:lnTo>
                  <a:pt x="93201" y="5954"/>
                </a:lnTo>
                <a:lnTo>
                  <a:pt x="132610" y="0"/>
                </a:lnTo>
                <a:lnTo>
                  <a:pt x="1161800" y="0"/>
                </a:lnTo>
                <a:lnTo>
                  <a:pt x="1204338" y="6969"/>
                </a:lnTo>
                <a:lnTo>
                  <a:pt x="1241153" y="26352"/>
                </a:lnTo>
                <a:lnTo>
                  <a:pt x="1269956" y="55859"/>
                </a:lnTo>
                <a:lnTo>
                  <a:pt x="1288456" y="93201"/>
                </a:lnTo>
                <a:lnTo>
                  <a:pt x="1294411" y="132610"/>
                </a:lnTo>
                <a:lnTo>
                  <a:pt x="1294411" y="663035"/>
                </a:lnTo>
                <a:lnTo>
                  <a:pt x="1287441" y="705573"/>
                </a:lnTo>
                <a:lnTo>
                  <a:pt x="1268058" y="742388"/>
                </a:lnTo>
                <a:lnTo>
                  <a:pt x="1238551" y="771191"/>
                </a:lnTo>
                <a:lnTo>
                  <a:pt x="1201209" y="789691"/>
                </a:lnTo>
                <a:lnTo>
                  <a:pt x="1161800" y="795646"/>
                </a:lnTo>
                <a:lnTo>
                  <a:pt x="132610" y="795646"/>
                </a:lnTo>
                <a:lnTo>
                  <a:pt x="90072" y="788676"/>
                </a:lnTo>
                <a:lnTo>
                  <a:pt x="53257" y="769293"/>
                </a:lnTo>
                <a:lnTo>
                  <a:pt x="24454" y="739786"/>
                </a:lnTo>
                <a:lnTo>
                  <a:pt x="5954" y="702444"/>
                </a:lnTo>
                <a:lnTo>
                  <a:pt x="0" y="663035"/>
                </a:lnTo>
                <a:lnTo>
                  <a:pt x="0" y="132610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010" y="2337611"/>
            <a:ext cx="8354292" cy="2875655"/>
          </a:xfrm>
          <a:custGeom>
            <a:avLst/>
            <a:gdLst/>
            <a:ahLst/>
            <a:cxnLst/>
            <a:rect l="l" t="t" r="r" b="b"/>
            <a:pathLst>
              <a:path w="8354292" h="2875655">
                <a:moveTo>
                  <a:pt x="0" y="0"/>
                </a:moveTo>
                <a:lnTo>
                  <a:pt x="0" y="2875655"/>
                </a:lnTo>
                <a:lnTo>
                  <a:pt x="8354292" y="2875655"/>
                </a:lnTo>
                <a:lnTo>
                  <a:pt x="8354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010" y="2337611"/>
            <a:ext cx="8354292" cy="2875657"/>
          </a:xfrm>
          <a:custGeom>
            <a:avLst/>
            <a:gdLst/>
            <a:ahLst/>
            <a:cxnLst/>
            <a:rect l="l" t="t" r="r" b="b"/>
            <a:pathLst>
              <a:path w="8354292" h="2875657">
                <a:moveTo>
                  <a:pt x="0" y="0"/>
                </a:moveTo>
                <a:lnTo>
                  <a:pt x="8354292" y="0"/>
                </a:lnTo>
                <a:lnTo>
                  <a:pt x="8354292" y="2875657"/>
                </a:lnTo>
                <a:lnTo>
                  <a:pt x="0" y="28756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8710" y="2695696"/>
            <a:ext cx="8285593" cy="2090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136" y="212851"/>
            <a:ext cx="1943515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b="1" spc="2" dirty="0">
                <a:solidFill>
                  <a:srgbClr val="FF0000"/>
                </a:solidFill>
                <a:latin typeface="Calibri"/>
                <a:cs typeface="Calibri"/>
              </a:rPr>
              <a:t>Principle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974851"/>
            <a:ext cx="368582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2" dirty="0">
                <a:solidFill>
                  <a:srgbClr val="C45A11"/>
                </a:solidFill>
                <a:latin typeface="Calibri"/>
                <a:cs typeface="Calibri"/>
              </a:rPr>
              <a:t>1-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215" y="974851"/>
            <a:ext cx="1325161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Masking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7314" y="974851"/>
            <a:ext cx="57210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2319" y="974851"/>
            <a:ext cx="1322488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7" dirty="0">
                <a:solidFill>
                  <a:srgbClr val="C45A11"/>
                </a:solidFill>
                <a:latin typeface="Calibri"/>
                <a:cs typeface="Calibri"/>
              </a:rPr>
              <a:t>carboxyl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6930" y="974851"/>
            <a:ext cx="108150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9" dirty="0">
                <a:solidFill>
                  <a:srgbClr val="C45A11"/>
                </a:solidFill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0088" y="974851"/>
            <a:ext cx="435631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9" dirty="0">
                <a:solidFill>
                  <a:srgbClr val="C45A11"/>
                </a:solidFill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7831" y="974851"/>
            <a:ext cx="1297602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7" dirty="0">
                <a:solidFill>
                  <a:srgbClr val="C45A11"/>
                </a:solidFill>
                <a:latin typeface="Calibri"/>
                <a:cs typeface="Calibri"/>
              </a:rPr>
              <a:t>titration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7550" y="974851"/>
            <a:ext cx="38185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2" dirty="0">
                <a:solidFill>
                  <a:srgbClr val="C45A11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1954" y="974851"/>
            <a:ext cx="1078908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aspirin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2978" y="974851"/>
            <a:ext cx="745597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2" dirty="0">
                <a:solidFill>
                  <a:srgbClr val="C45A11"/>
                </a:solidFill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0295" y="974851"/>
            <a:ext cx="84735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0.1M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9607" y="974851"/>
            <a:ext cx="156588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NaOH(V1)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8805" y="2119375"/>
            <a:ext cx="604205" cy="799592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47625" marR="17145">
              <a:lnSpc>
                <a:spcPts val="1955"/>
              </a:lnSpc>
            </a:pPr>
            <a:r>
              <a:rPr sz="1800" b="1" spc="-1" dirty="0">
                <a:latin typeface="Calibri"/>
                <a:cs typeface="Calibri"/>
              </a:rPr>
              <a:t>0.1M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90"/>
              </a:lnSpc>
              <a:spcBef>
                <a:spcPts val="6"/>
              </a:spcBef>
            </a:pPr>
            <a:r>
              <a:rPr sz="1800" b="1" spc="-1" dirty="0">
                <a:latin typeface="Calibri"/>
                <a:cs typeface="Calibri"/>
              </a:rPr>
              <a:t>NaOH</a:t>
            </a:r>
            <a:endParaRPr sz="1800">
              <a:latin typeface="Calibri"/>
              <a:cs typeface="Calibri"/>
            </a:endParaRPr>
          </a:p>
          <a:p>
            <a:pPr marL="66992" marR="84097" algn="ctr">
              <a:lnSpc>
                <a:spcPct val="101725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(V1)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6792" y="4643120"/>
            <a:ext cx="999968" cy="799592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128904" marR="145502" algn="ctr">
              <a:lnSpc>
                <a:spcPts val="1955"/>
              </a:lnSpc>
            </a:pPr>
            <a:r>
              <a:rPr sz="1800" b="1" spc="-3" dirty="0">
                <a:latin typeface="Calibri"/>
                <a:cs typeface="Calibri"/>
              </a:rPr>
              <a:t>Aspirin</a:t>
            </a:r>
            <a:endParaRPr sz="1800">
              <a:latin typeface="Calibri"/>
              <a:cs typeface="Calibri"/>
            </a:endParaRPr>
          </a:p>
          <a:p>
            <a:pPr marL="21970" marR="39289" algn="ctr">
              <a:lnSpc>
                <a:spcPts val="2090"/>
              </a:lnSpc>
              <a:spcBef>
                <a:spcPts val="6"/>
              </a:spcBef>
            </a:pPr>
            <a:r>
              <a:rPr sz="1800" b="1" spc="-6" dirty="0">
                <a:latin typeface="Calibri"/>
                <a:cs typeface="Calibri"/>
              </a:rPr>
              <a:t>dissolved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</a:pPr>
            <a:r>
              <a:rPr sz="1800" b="1" spc="-4" dirty="0">
                <a:latin typeface="Calibri"/>
                <a:cs typeface="Calibri"/>
              </a:rPr>
              <a:t>in ethanol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010" y="2337611"/>
            <a:ext cx="8354292" cy="2875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9713150" y="1036787"/>
            <a:ext cx="2478849" cy="3360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18418" y="940319"/>
            <a:ext cx="1278577" cy="783771"/>
          </a:xfrm>
          <a:custGeom>
            <a:avLst/>
            <a:gdLst/>
            <a:ahLst/>
            <a:cxnLst/>
            <a:rect l="l" t="t" r="r" b="b"/>
            <a:pathLst>
              <a:path w="1278577" h="783771">
                <a:moveTo>
                  <a:pt x="0" y="130630"/>
                </a:moveTo>
                <a:lnTo>
                  <a:pt x="0" y="653139"/>
                </a:lnTo>
                <a:lnTo>
                  <a:pt x="245" y="661212"/>
                </a:lnTo>
                <a:lnTo>
                  <a:pt x="9780" y="702823"/>
                </a:lnTo>
                <a:lnTo>
                  <a:pt x="31451" y="738160"/>
                </a:lnTo>
                <a:lnTo>
                  <a:pt x="62899" y="764862"/>
                </a:lnTo>
                <a:lnTo>
                  <a:pt x="101765" y="780571"/>
                </a:lnTo>
                <a:lnTo>
                  <a:pt x="130632" y="783771"/>
                </a:lnTo>
                <a:lnTo>
                  <a:pt x="1147945" y="783771"/>
                </a:lnTo>
                <a:lnTo>
                  <a:pt x="1197629" y="773991"/>
                </a:lnTo>
                <a:lnTo>
                  <a:pt x="1232966" y="752320"/>
                </a:lnTo>
                <a:lnTo>
                  <a:pt x="1259668" y="720872"/>
                </a:lnTo>
                <a:lnTo>
                  <a:pt x="1275377" y="682006"/>
                </a:lnTo>
                <a:lnTo>
                  <a:pt x="1278577" y="653139"/>
                </a:lnTo>
                <a:lnTo>
                  <a:pt x="1278577" y="130630"/>
                </a:lnTo>
                <a:lnTo>
                  <a:pt x="1268797" y="80948"/>
                </a:lnTo>
                <a:lnTo>
                  <a:pt x="1247126" y="45611"/>
                </a:lnTo>
                <a:lnTo>
                  <a:pt x="1215678" y="18909"/>
                </a:lnTo>
                <a:lnTo>
                  <a:pt x="1176812" y="3200"/>
                </a:lnTo>
                <a:lnTo>
                  <a:pt x="1147945" y="0"/>
                </a:lnTo>
                <a:lnTo>
                  <a:pt x="130632" y="0"/>
                </a:lnTo>
                <a:lnTo>
                  <a:pt x="80948" y="9779"/>
                </a:lnTo>
                <a:lnTo>
                  <a:pt x="45611" y="31450"/>
                </a:lnTo>
                <a:lnTo>
                  <a:pt x="18909" y="62898"/>
                </a:lnTo>
                <a:lnTo>
                  <a:pt x="3200" y="101764"/>
                </a:lnTo>
                <a:lnTo>
                  <a:pt x="0" y="1306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18418" y="940319"/>
            <a:ext cx="1278577" cy="783772"/>
          </a:xfrm>
          <a:custGeom>
            <a:avLst/>
            <a:gdLst/>
            <a:ahLst/>
            <a:cxnLst/>
            <a:rect l="l" t="t" r="r" b="b"/>
            <a:pathLst>
              <a:path w="1278577" h="783772">
                <a:moveTo>
                  <a:pt x="0" y="130631"/>
                </a:moveTo>
                <a:lnTo>
                  <a:pt x="7069" y="88131"/>
                </a:lnTo>
                <a:lnTo>
                  <a:pt x="26705" y="51475"/>
                </a:lnTo>
                <a:lnTo>
                  <a:pt x="56547" y="23024"/>
                </a:lnTo>
                <a:lnTo>
                  <a:pt x="94238" y="5136"/>
                </a:lnTo>
                <a:lnTo>
                  <a:pt x="130631" y="0"/>
                </a:lnTo>
                <a:lnTo>
                  <a:pt x="1147945" y="0"/>
                </a:lnTo>
                <a:lnTo>
                  <a:pt x="1190445" y="7069"/>
                </a:lnTo>
                <a:lnTo>
                  <a:pt x="1227101" y="26705"/>
                </a:lnTo>
                <a:lnTo>
                  <a:pt x="1255552" y="56547"/>
                </a:lnTo>
                <a:lnTo>
                  <a:pt x="1273440" y="94237"/>
                </a:lnTo>
                <a:lnTo>
                  <a:pt x="1278577" y="130631"/>
                </a:lnTo>
                <a:lnTo>
                  <a:pt x="1278577" y="653140"/>
                </a:lnTo>
                <a:lnTo>
                  <a:pt x="1271507" y="695640"/>
                </a:lnTo>
                <a:lnTo>
                  <a:pt x="1251871" y="732296"/>
                </a:lnTo>
                <a:lnTo>
                  <a:pt x="1222029" y="760747"/>
                </a:lnTo>
                <a:lnTo>
                  <a:pt x="1184338" y="778635"/>
                </a:lnTo>
                <a:lnTo>
                  <a:pt x="1147945" y="783772"/>
                </a:lnTo>
                <a:lnTo>
                  <a:pt x="130631" y="783772"/>
                </a:lnTo>
                <a:lnTo>
                  <a:pt x="88131" y="776702"/>
                </a:lnTo>
                <a:lnTo>
                  <a:pt x="51475" y="757066"/>
                </a:lnTo>
                <a:lnTo>
                  <a:pt x="23024" y="727224"/>
                </a:lnTo>
                <a:lnTo>
                  <a:pt x="5136" y="689534"/>
                </a:lnTo>
                <a:lnTo>
                  <a:pt x="0" y="653140"/>
                </a:lnTo>
                <a:lnTo>
                  <a:pt x="0" y="130631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52575" y="3633848"/>
            <a:ext cx="1144419" cy="617517"/>
          </a:xfrm>
          <a:custGeom>
            <a:avLst/>
            <a:gdLst/>
            <a:ahLst/>
            <a:cxnLst/>
            <a:rect l="l" t="t" r="r" b="b"/>
            <a:pathLst>
              <a:path w="1144419" h="617517">
                <a:moveTo>
                  <a:pt x="0" y="102922"/>
                </a:moveTo>
                <a:lnTo>
                  <a:pt x="0" y="514595"/>
                </a:lnTo>
                <a:lnTo>
                  <a:pt x="221" y="521397"/>
                </a:lnTo>
                <a:lnTo>
                  <a:pt x="11633" y="562172"/>
                </a:lnTo>
                <a:lnTo>
                  <a:pt x="37604" y="594138"/>
                </a:lnTo>
                <a:lnTo>
                  <a:pt x="74334" y="613495"/>
                </a:lnTo>
                <a:lnTo>
                  <a:pt x="102920" y="617517"/>
                </a:lnTo>
                <a:lnTo>
                  <a:pt x="1041499" y="617517"/>
                </a:lnTo>
                <a:lnTo>
                  <a:pt x="1089076" y="605884"/>
                </a:lnTo>
                <a:lnTo>
                  <a:pt x="1121041" y="579912"/>
                </a:lnTo>
                <a:lnTo>
                  <a:pt x="1140397" y="543182"/>
                </a:lnTo>
                <a:lnTo>
                  <a:pt x="1144419" y="514595"/>
                </a:lnTo>
                <a:lnTo>
                  <a:pt x="1144419" y="102922"/>
                </a:lnTo>
                <a:lnTo>
                  <a:pt x="1132786" y="55344"/>
                </a:lnTo>
                <a:lnTo>
                  <a:pt x="1106815" y="23378"/>
                </a:lnTo>
                <a:lnTo>
                  <a:pt x="1070085" y="4022"/>
                </a:lnTo>
                <a:lnTo>
                  <a:pt x="1041499" y="0"/>
                </a:lnTo>
                <a:lnTo>
                  <a:pt x="102920" y="0"/>
                </a:lnTo>
                <a:lnTo>
                  <a:pt x="55343" y="11633"/>
                </a:lnTo>
                <a:lnTo>
                  <a:pt x="23378" y="37604"/>
                </a:lnTo>
                <a:lnTo>
                  <a:pt x="4022" y="74334"/>
                </a:lnTo>
                <a:lnTo>
                  <a:pt x="0" y="10292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52575" y="3633848"/>
            <a:ext cx="1144421" cy="617517"/>
          </a:xfrm>
          <a:custGeom>
            <a:avLst/>
            <a:gdLst/>
            <a:ahLst/>
            <a:cxnLst/>
            <a:rect l="l" t="t" r="r" b="b"/>
            <a:pathLst>
              <a:path w="1144421" h="617517">
                <a:moveTo>
                  <a:pt x="0" y="102921"/>
                </a:moveTo>
                <a:lnTo>
                  <a:pt x="8838" y="61130"/>
                </a:lnTo>
                <a:lnTo>
                  <a:pt x="32820" y="27564"/>
                </a:lnTo>
                <a:lnTo>
                  <a:pt x="68144" y="6023"/>
                </a:lnTo>
                <a:lnTo>
                  <a:pt x="102921" y="0"/>
                </a:lnTo>
                <a:lnTo>
                  <a:pt x="1041499" y="0"/>
                </a:lnTo>
                <a:lnTo>
                  <a:pt x="1083290" y="8838"/>
                </a:lnTo>
                <a:lnTo>
                  <a:pt x="1116856" y="32820"/>
                </a:lnTo>
                <a:lnTo>
                  <a:pt x="1138397" y="68144"/>
                </a:lnTo>
                <a:lnTo>
                  <a:pt x="1144421" y="102921"/>
                </a:lnTo>
                <a:lnTo>
                  <a:pt x="1144421" y="514595"/>
                </a:lnTo>
                <a:lnTo>
                  <a:pt x="1135582" y="556386"/>
                </a:lnTo>
                <a:lnTo>
                  <a:pt x="1111600" y="589952"/>
                </a:lnTo>
                <a:lnTo>
                  <a:pt x="1076276" y="611493"/>
                </a:lnTo>
                <a:lnTo>
                  <a:pt x="1041499" y="617517"/>
                </a:lnTo>
                <a:lnTo>
                  <a:pt x="102921" y="617517"/>
                </a:lnTo>
                <a:lnTo>
                  <a:pt x="61130" y="608678"/>
                </a:lnTo>
                <a:lnTo>
                  <a:pt x="27564" y="584696"/>
                </a:lnTo>
                <a:lnTo>
                  <a:pt x="6023" y="549372"/>
                </a:lnTo>
                <a:lnTo>
                  <a:pt x="0" y="514595"/>
                </a:lnTo>
                <a:lnTo>
                  <a:pt x="0" y="102921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057" y="1460665"/>
            <a:ext cx="8853699" cy="2790700"/>
          </a:xfrm>
          <a:custGeom>
            <a:avLst/>
            <a:gdLst/>
            <a:ahLst/>
            <a:cxnLst/>
            <a:rect l="l" t="t" r="r" b="b"/>
            <a:pathLst>
              <a:path w="8853699" h="2790700">
                <a:moveTo>
                  <a:pt x="0" y="0"/>
                </a:moveTo>
                <a:lnTo>
                  <a:pt x="0" y="2790700"/>
                </a:lnTo>
                <a:lnTo>
                  <a:pt x="8853699" y="2790700"/>
                </a:lnTo>
                <a:lnTo>
                  <a:pt x="8853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57" y="1460665"/>
            <a:ext cx="8853700" cy="2790701"/>
          </a:xfrm>
          <a:custGeom>
            <a:avLst/>
            <a:gdLst/>
            <a:ahLst/>
            <a:cxnLst/>
            <a:rect l="l" t="t" r="r" b="b"/>
            <a:pathLst>
              <a:path w="8853700" h="2790701">
                <a:moveTo>
                  <a:pt x="0" y="0"/>
                </a:moveTo>
                <a:lnTo>
                  <a:pt x="8853700" y="0"/>
                </a:lnTo>
                <a:lnTo>
                  <a:pt x="8853700" y="2790701"/>
                </a:lnTo>
                <a:lnTo>
                  <a:pt x="0" y="27907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3287" y="1724091"/>
            <a:ext cx="8330152" cy="209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2796" y="502411"/>
            <a:ext cx="35529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067" y="502411"/>
            <a:ext cx="126990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2" dirty="0">
                <a:solidFill>
                  <a:srgbClr val="C45A11"/>
                </a:solidFill>
                <a:latin typeface="Calibri"/>
                <a:cs typeface="Calibri"/>
              </a:rPr>
              <a:t>Alkaline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795" y="502411"/>
            <a:ext cx="155484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14" dirty="0">
                <a:solidFill>
                  <a:srgbClr val="C45A11"/>
                </a:solidFill>
                <a:latin typeface="Calibri"/>
                <a:cs typeface="Calibri"/>
              </a:rPr>
              <a:t>hydrolysis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9221" y="502411"/>
            <a:ext cx="38182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2" dirty="0">
                <a:solidFill>
                  <a:srgbClr val="C45A11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518" y="502411"/>
            <a:ext cx="1079406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aspirin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4969" y="502411"/>
            <a:ext cx="821726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10" dirty="0">
                <a:solidFill>
                  <a:srgbClr val="C45A11"/>
                </a:solidFill>
                <a:latin typeface="Calibri"/>
                <a:cs typeface="Calibri"/>
              </a:rPr>
              <a:t>ester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8681" y="502411"/>
            <a:ext cx="85704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using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7598" y="502411"/>
            <a:ext cx="101980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17" dirty="0">
                <a:solidFill>
                  <a:srgbClr val="C45A11"/>
                </a:solidFill>
                <a:latin typeface="Calibri"/>
                <a:cs typeface="Calibri"/>
              </a:rPr>
              <a:t>excess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111" y="502411"/>
            <a:ext cx="84735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0.1M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6423" y="502411"/>
            <a:ext cx="953857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NaOH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2099" y="502411"/>
            <a:ext cx="691167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(V2)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67170" y="945895"/>
            <a:ext cx="997945" cy="799592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36258" marR="53615" algn="ctr">
              <a:lnSpc>
                <a:spcPts val="1955"/>
              </a:lnSpc>
            </a:pPr>
            <a:r>
              <a:rPr sz="1800" b="1" spc="-7" dirty="0">
                <a:latin typeface="Calibri"/>
                <a:cs typeface="Calibri"/>
              </a:rPr>
              <a:t>Excess of</a:t>
            </a:r>
            <a:endParaRPr sz="1800">
              <a:latin typeface="Calibri"/>
              <a:cs typeface="Calibri"/>
            </a:endParaRPr>
          </a:p>
          <a:p>
            <a:pPr marL="214629" marR="231802" algn="ctr">
              <a:lnSpc>
                <a:spcPts val="2090"/>
              </a:lnSpc>
              <a:spcBef>
                <a:spcPts val="6"/>
              </a:spcBef>
            </a:pPr>
            <a:r>
              <a:rPr sz="1800" b="1" spc="-1" dirty="0">
                <a:latin typeface="Calibri"/>
                <a:cs typeface="Calibri"/>
              </a:rPr>
              <a:t>0.1M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</a:pPr>
            <a:r>
              <a:rPr sz="1800" b="1" spc="0" dirty="0">
                <a:latin typeface="Calibri"/>
                <a:cs typeface="Calibri"/>
              </a:rPr>
              <a:t>NaOH</a:t>
            </a:r>
            <a:r>
              <a:rPr sz="1800" b="1" spc="0" dirty="0">
                <a:solidFill>
                  <a:srgbClr val="FF0000"/>
                </a:solidFill>
                <a:latin typeface="Calibri"/>
                <a:cs typeface="Calibri"/>
              </a:rPr>
              <a:t>(V2)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9491" y="3692144"/>
            <a:ext cx="924563" cy="522224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55562" marR="34290">
              <a:lnSpc>
                <a:spcPts val="1955"/>
              </a:lnSpc>
            </a:pPr>
            <a:r>
              <a:rPr sz="1800" b="1" spc="-4" dirty="0">
                <a:latin typeface="Calibri"/>
                <a:cs typeface="Calibri"/>
              </a:rPr>
              <a:t>Aspirin+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  <a:spcBef>
                <a:spcPts val="7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V1 </a:t>
            </a:r>
            <a:r>
              <a:rPr sz="1800" b="1" dirty="0">
                <a:latin typeface="Calibri"/>
                <a:cs typeface="Calibri"/>
              </a:rPr>
              <a:t>NaOH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796" y="4483099"/>
            <a:ext cx="5450681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400" spc="-7" dirty="0">
                <a:latin typeface="Calibri"/>
                <a:cs typeface="Calibri"/>
              </a:rPr>
              <a:t>In theory, </a:t>
            </a:r>
            <a:r>
              <a:rPr sz="2800" b="1" spc="-7" dirty="0">
                <a:solidFill>
                  <a:srgbClr val="FF0000"/>
                </a:solidFill>
                <a:latin typeface="Calibri"/>
                <a:cs typeface="Calibri"/>
              </a:rPr>
              <a:t>V2 </a:t>
            </a:r>
            <a:r>
              <a:rPr sz="2400" spc="-7" dirty="0">
                <a:latin typeface="Calibri"/>
                <a:cs typeface="Calibri"/>
              </a:rPr>
              <a:t>is equil to </a:t>
            </a:r>
            <a:r>
              <a:rPr sz="2800" b="1" spc="-7" dirty="0">
                <a:solidFill>
                  <a:srgbClr val="FF0000"/>
                </a:solidFill>
                <a:latin typeface="Calibri"/>
                <a:cs typeface="Calibri"/>
              </a:rPr>
              <a:t>V1</a:t>
            </a:r>
            <a:r>
              <a:rPr sz="2400" spc="-7" dirty="0">
                <a:latin typeface="Calibri"/>
                <a:cs typeface="Calibri"/>
              </a:rPr>
              <a:t>, since one mole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3757" y="4522724"/>
            <a:ext cx="4475716" cy="330200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spc="-2" dirty="0">
                <a:latin typeface="Calibri"/>
                <a:cs typeface="Calibri"/>
              </a:rPr>
              <a:t>of aspirin is made from one mole 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276" y="4522724"/>
            <a:ext cx="1011260" cy="330200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dirty="0">
                <a:latin typeface="Calibri"/>
                <a:cs typeface="Calibri"/>
              </a:rPr>
              <a:t>salicylic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796" y="4915915"/>
            <a:ext cx="995327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400" spc="-5" dirty="0">
                <a:latin typeface="Calibri"/>
                <a:cs typeface="Calibri"/>
              </a:rPr>
              <a:t>acid( masked by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V1 </a:t>
            </a:r>
            <a:r>
              <a:rPr sz="2400" spc="-5" dirty="0">
                <a:latin typeface="Calibri"/>
                <a:cs typeface="Calibri"/>
              </a:rPr>
              <a:t>NaOH) and one mole of acetic acid neutralized by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V2 </a:t>
            </a:r>
            <a:r>
              <a:rPr sz="2400" spc="-5" dirty="0">
                <a:latin typeface="Calibri"/>
                <a:cs typeface="Calibri"/>
              </a:rPr>
              <a:t>NaOH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17" y="5635244"/>
            <a:ext cx="10826809" cy="1067815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spc="-5" dirty="0">
                <a:latin typeface="Calibri"/>
                <a:cs typeface="Calibri"/>
              </a:rPr>
              <a:t>The break down of aspirin requires an excess of base to ensure the complete hydrolysis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905"/>
              </a:lnSpc>
              <a:spcBef>
                <a:spcPts val="16"/>
              </a:spcBef>
            </a:pPr>
            <a:r>
              <a:rPr sz="2400" spc="-6" dirty="0">
                <a:latin typeface="Calibri"/>
                <a:cs typeface="Calibri"/>
              </a:rPr>
              <a:t>Furthermore, aspirin tablet may contain carboxyl groups that are not related to the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905"/>
              </a:lnSpc>
            </a:pPr>
            <a:r>
              <a:rPr sz="2400" spc="-2" dirty="0">
                <a:latin typeface="Calibri"/>
                <a:cs typeface="Calibri"/>
              </a:rPr>
              <a:t>structure of the acetyl salicylic acid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4057" y="1460665"/>
            <a:ext cx="8853700" cy="2790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493330" y="1188983"/>
            <a:ext cx="3966358" cy="537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6508" y="1484415"/>
            <a:ext cx="1151905" cy="439386"/>
          </a:xfrm>
          <a:custGeom>
            <a:avLst/>
            <a:gdLst/>
            <a:ahLst/>
            <a:cxnLst/>
            <a:rect l="l" t="t" r="r" b="b"/>
            <a:pathLst>
              <a:path w="1151905" h="439386">
                <a:moveTo>
                  <a:pt x="0" y="73233"/>
                </a:moveTo>
                <a:lnTo>
                  <a:pt x="35" y="368449"/>
                </a:lnTo>
                <a:lnTo>
                  <a:pt x="13266" y="408201"/>
                </a:lnTo>
                <a:lnTo>
                  <a:pt x="45226" y="433841"/>
                </a:lnTo>
                <a:lnTo>
                  <a:pt x="73232" y="439386"/>
                </a:lnTo>
                <a:lnTo>
                  <a:pt x="1080967" y="439351"/>
                </a:lnTo>
                <a:lnTo>
                  <a:pt x="1120720" y="426121"/>
                </a:lnTo>
                <a:lnTo>
                  <a:pt x="1146359" y="394160"/>
                </a:lnTo>
                <a:lnTo>
                  <a:pt x="1151905" y="366154"/>
                </a:lnTo>
                <a:lnTo>
                  <a:pt x="1151869" y="70937"/>
                </a:lnTo>
                <a:lnTo>
                  <a:pt x="1138639" y="31185"/>
                </a:lnTo>
                <a:lnTo>
                  <a:pt x="1106678" y="5545"/>
                </a:lnTo>
                <a:lnTo>
                  <a:pt x="1078673" y="0"/>
                </a:lnTo>
                <a:lnTo>
                  <a:pt x="70936" y="35"/>
                </a:lnTo>
                <a:lnTo>
                  <a:pt x="31185" y="13266"/>
                </a:lnTo>
                <a:lnTo>
                  <a:pt x="5545" y="45227"/>
                </a:lnTo>
                <a:lnTo>
                  <a:pt x="0" y="7323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76508" y="1484415"/>
            <a:ext cx="1151906" cy="439387"/>
          </a:xfrm>
          <a:custGeom>
            <a:avLst/>
            <a:gdLst/>
            <a:ahLst/>
            <a:cxnLst/>
            <a:rect l="l" t="t" r="r" b="b"/>
            <a:pathLst>
              <a:path w="1151906" h="439387">
                <a:moveTo>
                  <a:pt x="0" y="73232"/>
                </a:moveTo>
                <a:lnTo>
                  <a:pt x="12060" y="32955"/>
                </a:lnTo>
                <a:lnTo>
                  <a:pt x="43238" y="6404"/>
                </a:lnTo>
                <a:lnTo>
                  <a:pt x="73232" y="0"/>
                </a:lnTo>
                <a:lnTo>
                  <a:pt x="1078674" y="0"/>
                </a:lnTo>
                <a:lnTo>
                  <a:pt x="1118950" y="12060"/>
                </a:lnTo>
                <a:lnTo>
                  <a:pt x="1145501" y="43238"/>
                </a:lnTo>
                <a:lnTo>
                  <a:pt x="1151906" y="73232"/>
                </a:lnTo>
                <a:lnTo>
                  <a:pt x="1151906" y="366154"/>
                </a:lnTo>
                <a:lnTo>
                  <a:pt x="1139845" y="406431"/>
                </a:lnTo>
                <a:lnTo>
                  <a:pt x="1108667" y="432982"/>
                </a:lnTo>
                <a:lnTo>
                  <a:pt x="1078674" y="439387"/>
                </a:lnTo>
                <a:lnTo>
                  <a:pt x="73232" y="439387"/>
                </a:lnTo>
                <a:lnTo>
                  <a:pt x="32955" y="427326"/>
                </a:lnTo>
                <a:lnTo>
                  <a:pt x="6404" y="396148"/>
                </a:lnTo>
                <a:lnTo>
                  <a:pt x="0" y="366154"/>
                </a:lnTo>
                <a:lnTo>
                  <a:pt x="0" y="73232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76508" y="5557653"/>
            <a:ext cx="1828800" cy="593765"/>
          </a:xfrm>
          <a:custGeom>
            <a:avLst/>
            <a:gdLst/>
            <a:ahLst/>
            <a:cxnLst/>
            <a:rect l="l" t="t" r="r" b="b"/>
            <a:pathLst>
              <a:path w="1828800" h="593765">
                <a:moveTo>
                  <a:pt x="0" y="98961"/>
                </a:moveTo>
                <a:lnTo>
                  <a:pt x="0" y="495100"/>
                </a:lnTo>
                <a:lnTo>
                  <a:pt x="9283" y="536707"/>
                </a:lnTo>
                <a:lnTo>
                  <a:pt x="34130" y="569573"/>
                </a:lnTo>
                <a:lnTo>
                  <a:pt x="70429" y="589590"/>
                </a:lnTo>
                <a:lnTo>
                  <a:pt x="98962" y="593765"/>
                </a:lnTo>
                <a:lnTo>
                  <a:pt x="1730134" y="593765"/>
                </a:lnTo>
                <a:lnTo>
                  <a:pt x="1771741" y="584481"/>
                </a:lnTo>
                <a:lnTo>
                  <a:pt x="1804608" y="559635"/>
                </a:lnTo>
                <a:lnTo>
                  <a:pt x="1824624" y="523335"/>
                </a:lnTo>
                <a:lnTo>
                  <a:pt x="1828800" y="494803"/>
                </a:lnTo>
                <a:lnTo>
                  <a:pt x="1828799" y="98664"/>
                </a:lnTo>
                <a:lnTo>
                  <a:pt x="1819516" y="57058"/>
                </a:lnTo>
                <a:lnTo>
                  <a:pt x="1794670" y="24191"/>
                </a:lnTo>
                <a:lnTo>
                  <a:pt x="1758370" y="4175"/>
                </a:lnTo>
                <a:lnTo>
                  <a:pt x="1729837" y="0"/>
                </a:lnTo>
                <a:lnTo>
                  <a:pt x="98665" y="0"/>
                </a:lnTo>
                <a:lnTo>
                  <a:pt x="57058" y="9283"/>
                </a:lnTo>
                <a:lnTo>
                  <a:pt x="24191" y="34129"/>
                </a:lnTo>
                <a:lnTo>
                  <a:pt x="4175" y="70429"/>
                </a:lnTo>
                <a:lnTo>
                  <a:pt x="0" y="9896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76508" y="5557653"/>
            <a:ext cx="1828800" cy="593766"/>
          </a:xfrm>
          <a:custGeom>
            <a:avLst/>
            <a:gdLst/>
            <a:ahLst/>
            <a:cxnLst/>
            <a:rect l="l" t="t" r="r" b="b"/>
            <a:pathLst>
              <a:path w="1828800" h="593766">
                <a:moveTo>
                  <a:pt x="0" y="98962"/>
                </a:moveTo>
                <a:lnTo>
                  <a:pt x="9165" y="57311"/>
                </a:lnTo>
                <a:lnTo>
                  <a:pt x="33922" y="24372"/>
                </a:lnTo>
                <a:lnTo>
                  <a:pt x="70159" y="4256"/>
                </a:lnTo>
                <a:lnTo>
                  <a:pt x="98962" y="0"/>
                </a:lnTo>
                <a:lnTo>
                  <a:pt x="1729838" y="0"/>
                </a:lnTo>
                <a:lnTo>
                  <a:pt x="1771488" y="9165"/>
                </a:lnTo>
                <a:lnTo>
                  <a:pt x="1804427" y="33922"/>
                </a:lnTo>
                <a:lnTo>
                  <a:pt x="1824543" y="70159"/>
                </a:lnTo>
                <a:lnTo>
                  <a:pt x="1828800" y="98962"/>
                </a:lnTo>
                <a:lnTo>
                  <a:pt x="1828800" y="494804"/>
                </a:lnTo>
                <a:lnTo>
                  <a:pt x="1819634" y="536455"/>
                </a:lnTo>
                <a:lnTo>
                  <a:pt x="1794877" y="569393"/>
                </a:lnTo>
                <a:lnTo>
                  <a:pt x="1758640" y="589509"/>
                </a:lnTo>
                <a:lnTo>
                  <a:pt x="1729838" y="593766"/>
                </a:lnTo>
                <a:lnTo>
                  <a:pt x="98962" y="593766"/>
                </a:lnTo>
                <a:lnTo>
                  <a:pt x="57311" y="584600"/>
                </a:lnTo>
                <a:lnTo>
                  <a:pt x="24372" y="559843"/>
                </a:lnTo>
                <a:lnTo>
                  <a:pt x="4256" y="523606"/>
                </a:lnTo>
                <a:lnTo>
                  <a:pt x="0" y="494804"/>
                </a:lnTo>
                <a:lnTo>
                  <a:pt x="0" y="98962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217" y="2410691"/>
            <a:ext cx="6741821" cy="1466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9997" y="590803"/>
            <a:ext cx="35529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268" y="590803"/>
            <a:ext cx="77580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Back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5499" y="590803"/>
            <a:ext cx="129802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7" dirty="0">
                <a:solidFill>
                  <a:srgbClr val="C45A11"/>
                </a:solidFill>
                <a:latin typeface="Calibri"/>
                <a:cs typeface="Calibri"/>
              </a:rPr>
              <a:t>titration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5573" y="590803"/>
            <a:ext cx="38182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-2" dirty="0">
                <a:solidFill>
                  <a:srgbClr val="C45A11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9870" y="590803"/>
            <a:ext cx="572034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733" y="590803"/>
            <a:ext cx="1980503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unconsumed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6457" y="590803"/>
            <a:ext cx="847355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4" dirty="0">
                <a:solidFill>
                  <a:srgbClr val="C45A11"/>
                </a:solidFill>
                <a:latin typeface="Calibri"/>
                <a:cs typeface="Calibri"/>
              </a:rPr>
              <a:t>0.1M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5808" y="590803"/>
            <a:ext cx="95407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NaOH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1838" y="590803"/>
            <a:ext cx="691780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2" dirty="0">
                <a:solidFill>
                  <a:srgbClr val="C45A11"/>
                </a:solidFill>
                <a:latin typeface="Calibri"/>
                <a:cs typeface="Calibri"/>
              </a:rPr>
              <a:t>(V3)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5792" y="590803"/>
            <a:ext cx="745959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1" dirty="0">
                <a:solidFill>
                  <a:srgbClr val="C45A11"/>
                </a:solidFill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3797" y="590803"/>
            <a:ext cx="1426026" cy="381000"/>
          </a:xfrm>
          <a:prstGeom prst="rect">
            <a:avLst/>
          </a:prstGeom>
        </p:spPr>
        <p:txBody>
          <a:bodyPr wrap="square" lIns="0" tIns="18954" rIns="0" bIns="0" rtlCol="0">
            <a:noAutofit/>
          </a:bodyPr>
          <a:lstStyle/>
          <a:p>
            <a:pPr marL="12700">
              <a:lnSpc>
                <a:spcPts val="2985"/>
              </a:lnSpc>
            </a:pPr>
            <a:r>
              <a:rPr sz="2800" b="1" spc="0" dirty="0">
                <a:solidFill>
                  <a:srgbClr val="C45A11"/>
                </a:solidFill>
                <a:latin typeface="Calibri"/>
                <a:cs typeface="Calibri"/>
              </a:rPr>
              <a:t>0.1M HCl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7167" y="1592071"/>
            <a:ext cx="925478" cy="254000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b="1" spc="0" dirty="0">
                <a:latin typeface="Calibri"/>
                <a:cs typeface="Calibri"/>
              </a:rPr>
              <a:t>0.1M HCl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81550" y="5606288"/>
            <a:ext cx="1435935" cy="519176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algn="ctr">
              <a:lnSpc>
                <a:spcPts val="1955"/>
              </a:lnSpc>
            </a:pPr>
            <a:r>
              <a:rPr sz="1800" b="1" spc="-4" dirty="0">
                <a:solidFill>
                  <a:srgbClr val="002060"/>
                </a:solidFill>
                <a:latin typeface="Calibri"/>
                <a:cs typeface="Calibri"/>
              </a:rPr>
              <a:t>Excess of 0.1M</a:t>
            </a:r>
            <a:endParaRPr sz="1800">
              <a:latin typeface="Calibri"/>
              <a:cs typeface="Calibri"/>
            </a:endParaRPr>
          </a:p>
          <a:p>
            <a:pPr marL="201674" marR="219170" algn="ctr">
              <a:lnSpc>
                <a:spcPts val="2090"/>
              </a:lnSpc>
              <a:spcBef>
                <a:spcPts val="6"/>
              </a:spcBef>
            </a:pPr>
            <a:r>
              <a:rPr sz="1800" b="1" spc="0" dirty="0">
                <a:solidFill>
                  <a:srgbClr val="002060"/>
                </a:solidFill>
                <a:latin typeface="Calibri"/>
                <a:cs typeface="Calibri"/>
              </a:rPr>
              <a:t>NaOH</a:t>
            </a:r>
            <a:r>
              <a:rPr sz="1800" b="1" spc="0" dirty="0">
                <a:solidFill>
                  <a:srgbClr val="FF0000"/>
                </a:solidFill>
                <a:latin typeface="Calibri"/>
                <a:cs typeface="Calibri"/>
              </a:rPr>
              <a:t>(V2)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09795" y="269459"/>
            <a:ext cx="4635335" cy="486481"/>
          </a:xfrm>
          <a:custGeom>
            <a:avLst/>
            <a:gdLst/>
            <a:ahLst/>
            <a:cxnLst/>
            <a:rect l="l" t="t" r="r" b="b"/>
            <a:pathLst>
              <a:path w="4635335" h="486481">
                <a:moveTo>
                  <a:pt x="0" y="81084"/>
                </a:moveTo>
                <a:lnTo>
                  <a:pt x="1" y="405829"/>
                </a:lnTo>
                <a:lnTo>
                  <a:pt x="11206" y="446553"/>
                </a:lnTo>
                <a:lnTo>
                  <a:pt x="40274" y="475478"/>
                </a:lnTo>
                <a:lnTo>
                  <a:pt x="81082" y="486481"/>
                </a:lnTo>
                <a:lnTo>
                  <a:pt x="4554684" y="486479"/>
                </a:lnTo>
                <a:lnTo>
                  <a:pt x="4595407" y="475275"/>
                </a:lnTo>
                <a:lnTo>
                  <a:pt x="4624332" y="446206"/>
                </a:lnTo>
                <a:lnTo>
                  <a:pt x="4635335" y="405397"/>
                </a:lnTo>
                <a:lnTo>
                  <a:pt x="4635334" y="80652"/>
                </a:lnTo>
                <a:lnTo>
                  <a:pt x="4624129" y="39928"/>
                </a:lnTo>
                <a:lnTo>
                  <a:pt x="4595060" y="11002"/>
                </a:lnTo>
                <a:lnTo>
                  <a:pt x="4554253" y="0"/>
                </a:lnTo>
                <a:lnTo>
                  <a:pt x="80650" y="1"/>
                </a:lnTo>
                <a:lnTo>
                  <a:pt x="39926" y="11206"/>
                </a:lnTo>
                <a:lnTo>
                  <a:pt x="11002" y="40275"/>
                </a:lnTo>
                <a:lnTo>
                  <a:pt x="0" y="81084"/>
                </a:lnTo>
                <a:close/>
              </a:path>
            </a:pathLst>
          </a:custGeom>
          <a:solidFill>
            <a:srgbClr val="D0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795" y="269459"/>
            <a:ext cx="4635336" cy="486481"/>
          </a:xfrm>
          <a:custGeom>
            <a:avLst/>
            <a:gdLst/>
            <a:ahLst/>
            <a:cxnLst/>
            <a:rect l="l" t="t" r="r" b="b"/>
            <a:pathLst>
              <a:path w="4635336" h="486481">
                <a:moveTo>
                  <a:pt x="0" y="81083"/>
                </a:moveTo>
                <a:lnTo>
                  <a:pt x="11002" y="40275"/>
                </a:lnTo>
                <a:lnTo>
                  <a:pt x="39927" y="11206"/>
                </a:lnTo>
                <a:lnTo>
                  <a:pt x="80650" y="1"/>
                </a:lnTo>
                <a:lnTo>
                  <a:pt x="81082" y="0"/>
                </a:lnTo>
                <a:lnTo>
                  <a:pt x="4554253" y="0"/>
                </a:lnTo>
                <a:lnTo>
                  <a:pt x="4595061" y="11002"/>
                </a:lnTo>
                <a:lnTo>
                  <a:pt x="4624129" y="39927"/>
                </a:lnTo>
                <a:lnTo>
                  <a:pt x="4635335" y="80651"/>
                </a:lnTo>
                <a:lnTo>
                  <a:pt x="4635336" y="81083"/>
                </a:lnTo>
                <a:lnTo>
                  <a:pt x="4635336" y="405397"/>
                </a:lnTo>
                <a:lnTo>
                  <a:pt x="4624333" y="446205"/>
                </a:lnTo>
                <a:lnTo>
                  <a:pt x="4595409" y="475274"/>
                </a:lnTo>
                <a:lnTo>
                  <a:pt x="4554685" y="486479"/>
                </a:lnTo>
                <a:lnTo>
                  <a:pt x="4554253" y="486481"/>
                </a:lnTo>
                <a:lnTo>
                  <a:pt x="81082" y="486481"/>
                </a:lnTo>
                <a:lnTo>
                  <a:pt x="40274" y="475478"/>
                </a:lnTo>
                <a:lnTo>
                  <a:pt x="11206" y="446553"/>
                </a:lnTo>
                <a:lnTo>
                  <a:pt x="1" y="405829"/>
                </a:lnTo>
                <a:lnTo>
                  <a:pt x="0" y="405397"/>
                </a:lnTo>
                <a:lnTo>
                  <a:pt x="0" y="81083"/>
                </a:lnTo>
                <a:close/>
              </a:path>
            </a:pathLst>
          </a:custGeom>
          <a:ln w="12700">
            <a:solidFill>
              <a:srgbClr val="2E51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8535" y="319531"/>
            <a:ext cx="9695567" cy="974343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50463" marR="38099">
              <a:lnSpc>
                <a:spcPts val="3395"/>
              </a:lnSpc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Procedure and calculation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624"/>
              </a:spcBef>
            </a:pPr>
            <a:r>
              <a:rPr sz="1800" b="1" spc="-4" dirty="0">
                <a:latin typeface="Calibri"/>
                <a:cs typeface="Calibri"/>
              </a:rPr>
              <a:t>1. </a:t>
            </a:r>
            <a:r>
              <a:rPr sz="2000" b="1" spc="-4" dirty="0">
                <a:latin typeface="Calibri"/>
                <a:cs typeface="Calibri"/>
              </a:rPr>
              <a:t>Triturate </a:t>
            </a:r>
            <a:r>
              <a:rPr sz="2000" b="1" u="heavy" spc="-4" dirty="0">
                <a:latin typeface="Calibri"/>
                <a:cs typeface="Calibri"/>
              </a:rPr>
              <a:t>one</a:t>
            </a:r>
            <a:r>
              <a:rPr sz="2000" u="heavy" spc="-44" dirty="0">
                <a:latin typeface="Times New Roman"/>
                <a:cs typeface="Times New Roman"/>
              </a:rPr>
              <a:t> </a:t>
            </a:r>
            <a:r>
              <a:rPr sz="2000" b="1" u="heavy" spc="-4" dirty="0">
                <a:latin typeface="Calibri"/>
                <a:cs typeface="Calibri"/>
              </a:rPr>
              <a:t>tablet</a:t>
            </a:r>
            <a:r>
              <a:rPr sz="2000" b="1" spc="-4" dirty="0">
                <a:latin typeface="Calibri"/>
                <a:cs typeface="Calibri"/>
              </a:rPr>
              <a:t> of commercially available aspirin(SDI), and place it into a conical flask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535" y="1520444"/>
            <a:ext cx="11016911" cy="279399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12700">
              <a:lnSpc>
                <a:spcPts val="2160"/>
              </a:lnSpc>
            </a:pPr>
            <a:r>
              <a:rPr sz="2000" b="1" spc="-2" dirty="0">
                <a:latin typeface="Calibri"/>
                <a:cs typeface="Calibri"/>
              </a:rPr>
              <a:t>2. Dissolve the triturated aspirin with </a:t>
            </a:r>
            <a:r>
              <a:rPr sz="2000" b="1" u="heavy" spc="-2" dirty="0">
                <a:latin typeface="Calibri"/>
                <a:cs typeface="Calibri"/>
              </a:rPr>
              <a:t>10ml</a:t>
            </a:r>
            <a:r>
              <a:rPr sz="2000" u="heavy" spc="-54" dirty="0">
                <a:latin typeface="Times New Roman"/>
                <a:cs typeface="Times New Roman"/>
              </a:rPr>
              <a:t> </a:t>
            </a:r>
            <a:r>
              <a:rPr sz="2000" b="1" u="heavy" spc="-2" dirty="0">
                <a:latin typeface="Calibri"/>
                <a:cs typeface="Calibri"/>
              </a:rPr>
              <a:t>ethanol</a:t>
            </a:r>
            <a:r>
              <a:rPr sz="2000" b="1" spc="-2" dirty="0">
                <a:latin typeface="Calibri"/>
                <a:cs typeface="Calibri"/>
              </a:rPr>
              <a:t>. The solution will remain cloudy due to the insoluble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535" y="1825244"/>
            <a:ext cx="5232342" cy="602487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12700" marR="38099">
              <a:lnSpc>
                <a:spcPts val="2160"/>
              </a:lnSpc>
            </a:pPr>
            <a:r>
              <a:rPr sz="2000" b="1" spc="-2" dirty="0">
                <a:latin typeface="Calibri"/>
                <a:cs typeface="Calibri"/>
              </a:rPr>
              <a:t>additives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000" b="1" spc="6" dirty="0">
                <a:latin typeface="Calibri"/>
                <a:cs typeface="Calibri"/>
              </a:rPr>
              <a:t>3. Add one drop of </a:t>
            </a:r>
            <a:r>
              <a:rPr sz="2000" b="1" u="heavy" spc="6" dirty="0">
                <a:latin typeface="Calibri"/>
                <a:cs typeface="Calibri"/>
              </a:rPr>
              <a:t>phenol</a:t>
            </a:r>
            <a:r>
              <a:rPr sz="2000" u="heavy" spc="-54" dirty="0">
                <a:latin typeface="Times New Roman"/>
                <a:cs typeface="Times New Roman"/>
              </a:rPr>
              <a:t> </a:t>
            </a:r>
            <a:r>
              <a:rPr sz="2000" b="1" u="heavy" spc="6" dirty="0">
                <a:latin typeface="Calibri"/>
                <a:cs typeface="Calibri"/>
              </a:rPr>
              <a:t>red</a:t>
            </a:r>
            <a:r>
              <a:rPr sz="2000" b="1" spc="6" dirty="0">
                <a:latin typeface="Calibri"/>
                <a:cs typeface="Calibri"/>
              </a:rPr>
              <a:t> indicator </a:t>
            </a:r>
            <a:r>
              <a:rPr sz="2000" b="1" spc="6" dirty="0">
                <a:solidFill>
                  <a:srgbClr val="FF9900"/>
                </a:solidFill>
                <a:latin typeface="Calibri"/>
                <a:cs typeface="Calibri"/>
              </a:rPr>
              <a:t>(</a:t>
            </a:r>
            <a:r>
              <a:rPr lang="en-US" sz="2000" b="1" spc="6" dirty="0">
                <a:solidFill>
                  <a:srgbClr val="FF9900"/>
                </a:solidFill>
                <a:latin typeface="Calibri"/>
                <a:cs typeface="Calibri"/>
              </a:rPr>
              <a:t>yellow</a:t>
            </a:r>
            <a:r>
              <a:rPr sz="2000" b="1" spc="6" dirty="0">
                <a:solidFill>
                  <a:srgbClr val="FF9900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535" y="2584196"/>
            <a:ext cx="11062442" cy="279399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12700">
              <a:lnSpc>
                <a:spcPts val="2160"/>
              </a:lnSpc>
            </a:pPr>
            <a:r>
              <a:rPr sz="2000" b="1" spc="-3" dirty="0">
                <a:latin typeface="Calibri"/>
                <a:cs typeface="Calibri"/>
              </a:rPr>
              <a:t>4. Slowly titrate the aspirin with the </a:t>
            </a:r>
            <a:r>
              <a:rPr sz="2000" b="1" u="heavy" spc="-3" dirty="0">
                <a:latin typeface="Calibri"/>
                <a:cs typeface="Calibri"/>
              </a:rPr>
              <a:t>standardized</a:t>
            </a:r>
            <a:r>
              <a:rPr sz="2000" u="heavy" spc="-50" dirty="0">
                <a:latin typeface="Times New Roman"/>
                <a:cs typeface="Times New Roman"/>
              </a:rPr>
              <a:t> </a:t>
            </a:r>
            <a:r>
              <a:rPr sz="2000" b="1" u="heavy" spc="-3" dirty="0">
                <a:latin typeface="Calibri"/>
                <a:cs typeface="Calibri"/>
              </a:rPr>
              <a:t>0.1M</a:t>
            </a:r>
            <a:r>
              <a:rPr sz="2000" u="heavy" spc="-50" dirty="0">
                <a:latin typeface="Times New Roman"/>
                <a:cs typeface="Times New Roman"/>
              </a:rPr>
              <a:t> </a:t>
            </a:r>
            <a:r>
              <a:rPr sz="2000" b="1" u="heavy" spc="-3" dirty="0">
                <a:latin typeface="Calibri"/>
                <a:cs typeface="Calibri"/>
              </a:rPr>
              <a:t>NaOH</a:t>
            </a:r>
            <a:r>
              <a:rPr sz="2000" b="1" spc="-3" dirty="0">
                <a:latin typeface="Calibri"/>
                <a:cs typeface="Calibri"/>
              </a:rPr>
              <a:t> solution drop by drop until the endpoint 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535" y="2885948"/>
            <a:ext cx="10400582" cy="2702559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 marR="33808">
              <a:lnSpc>
                <a:spcPts val="2570"/>
              </a:lnSpc>
            </a:pPr>
            <a:r>
              <a:rPr sz="2000" b="1" spc="3" dirty="0">
                <a:latin typeface="Calibri"/>
                <a:cs typeface="Calibri"/>
              </a:rPr>
              <a:t>reached, </a:t>
            </a:r>
            <a:r>
              <a:rPr sz="2400" b="1" spc="3" dirty="0">
                <a:solidFill>
                  <a:srgbClr val="FF0000"/>
                </a:solidFill>
                <a:latin typeface="Calibri"/>
                <a:cs typeface="Calibri"/>
              </a:rPr>
              <a:t>(V1)</a:t>
            </a:r>
            <a:r>
              <a:rPr sz="2000" b="1" spc="3" dirty="0">
                <a:latin typeface="Calibri"/>
                <a:cs typeface="Calibri"/>
              </a:rPr>
              <a:t>. </a:t>
            </a:r>
            <a:r>
              <a:rPr sz="2000" b="1" spc="3" dirty="0">
                <a:solidFill>
                  <a:srgbClr val="CC0066"/>
                </a:solidFill>
                <a:latin typeface="Calibri"/>
                <a:cs typeface="Calibri"/>
              </a:rPr>
              <a:t>(</a:t>
            </a:r>
            <a:r>
              <a:rPr lang="en-US" sz="2000" b="1" spc="3" dirty="0">
                <a:solidFill>
                  <a:srgbClr val="CC0066"/>
                </a:solidFill>
                <a:latin typeface="Calibri"/>
                <a:cs typeface="Calibri"/>
              </a:rPr>
              <a:t>purple</a:t>
            </a:r>
            <a:r>
              <a:rPr sz="2000" b="1" spc="3" dirty="0">
                <a:solidFill>
                  <a:srgbClr val="CC0066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 marR="33808">
              <a:lnSpc>
                <a:spcPct val="101725"/>
              </a:lnSpc>
              <a:spcBef>
                <a:spcPts val="757"/>
              </a:spcBef>
            </a:pPr>
            <a:r>
              <a:rPr sz="2000" b="1" spc="0" dirty="0">
                <a:latin typeface="Calibri"/>
                <a:cs typeface="Calibri"/>
              </a:rPr>
              <a:t>5. Add excess of NaOH </a:t>
            </a:r>
            <a:r>
              <a:rPr sz="2400" b="1" spc="0" dirty="0">
                <a:solidFill>
                  <a:srgbClr val="FF0000"/>
                </a:solidFill>
                <a:latin typeface="Calibri"/>
                <a:cs typeface="Calibri"/>
              </a:rPr>
              <a:t>(V2)</a:t>
            </a:r>
            <a:r>
              <a:rPr sz="2000" b="1" spc="0" dirty="0">
                <a:latin typeface="Calibri"/>
                <a:cs typeface="Calibri"/>
              </a:rPr>
              <a:t>. </a:t>
            </a:r>
            <a:r>
              <a:rPr sz="2400" b="1" spc="0" dirty="0">
                <a:solidFill>
                  <a:srgbClr val="FF0000"/>
                </a:solidFill>
                <a:latin typeface="Calibri"/>
                <a:cs typeface="Calibri"/>
              </a:rPr>
              <a:t>(V2= V1 + 3 ml)</a:t>
            </a:r>
            <a:endParaRPr sz="2400" dirty="0">
              <a:latin typeface="Calibri"/>
              <a:cs typeface="Calibri"/>
            </a:endParaRPr>
          </a:p>
          <a:p>
            <a:pPr marL="12700" marR="33808">
              <a:lnSpc>
                <a:spcPct val="101725"/>
              </a:lnSpc>
              <a:spcBef>
                <a:spcPts val="1034"/>
              </a:spcBef>
            </a:pPr>
            <a:r>
              <a:rPr sz="2000" b="1" spc="-3" dirty="0">
                <a:latin typeface="Calibri"/>
                <a:cs typeface="Calibri"/>
              </a:rPr>
              <a:t>6. Heat the mixture for ten minutes with stirring</a:t>
            </a:r>
            <a:endParaRPr sz="2000" dirty="0">
              <a:latin typeface="Calibri"/>
              <a:cs typeface="Calibri"/>
            </a:endParaRPr>
          </a:p>
          <a:p>
            <a:pPr marL="184149" indent="-171449">
              <a:lnSpc>
                <a:spcPct val="104268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7. 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ack </a:t>
            </a:r>
            <a:r>
              <a:rPr sz="2000" b="1" spc="-4" dirty="0">
                <a:latin typeface="Calibri"/>
                <a:cs typeface="Calibri"/>
              </a:rPr>
              <a:t>tit</a:t>
            </a:r>
            <a:r>
              <a:rPr sz="2000" b="1" spc="-39" dirty="0">
                <a:latin typeface="Calibri"/>
                <a:cs typeface="Calibri"/>
              </a:rPr>
              <a:t>r</a:t>
            </a:r>
            <a:r>
              <a:rPr sz="2000" b="1" spc="-19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ti</a:t>
            </a:r>
            <a:r>
              <a:rPr sz="2000" b="1" spc="0" dirty="0">
                <a:latin typeface="Calibri"/>
                <a:cs typeface="Calibri"/>
              </a:rPr>
              <a:t>on </a:t>
            </a:r>
            <a:r>
              <a:rPr sz="2000" b="1" spc="-4" dirty="0">
                <a:latin typeface="Calibri"/>
                <a:cs typeface="Calibri"/>
              </a:rPr>
              <a:t>wit</a:t>
            </a:r>
            <a:r>
              <a:rPr sz="2000" b="1" spc="0" dirty="0">
                <a:latin typeface="Calibri"/>
                <a:cs typeface="Calibri"/>
              </a:rPr>
              <a:t>h 0</a:t>
            </a:r>
            <a:r>
              <a:rPr sz="2000" b="1" spc="4" dirty="0">
                <a:latin typeface="Calibri"/>
                <a:cs typeface="Calibri"/>
              </a:rPr>
              <a:t>.</a:t>
            </a:r>
            <a:r>
              <a:rPr sz="2000" b="1" spc="0" dirty="0">
                <a:latin typeface="Calibri"/>
                <a:cs typeface="Calibri"/>
              </a:rPr>
              <a:t>1M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Hcl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>
              <a:rPr sz="2400" b="1" spc="4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spc="-4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4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000" b="1" spc="0" dirty="0">
                <a:latin typeface="Calibri"/>
                <a:cs typeface="Calibri"/>
              </a:rPr>
              <a:t>.</a:t>
            </a:r>
            <a:r>
              <a:rPr sz="2000" b="1" spc="89" dirty="0">
                <a:latin typeface="Calibri"/>
                <a:cs typeface="Calibri"/>
              </a:rPr>
              <a:t> </a:t>
            </a:r>
            <a:r>
              <a:rPr sz="2400" b="1" spc="4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9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0" dirty="0">
                <a:latin typeface="Calibri"/>
                <a:cs typeface="Calibri"/>
              </a:rPr>
              <a:t>s </a:t>
            </a:r>
            <a:r>
              <a:rPr sz="2000" b="1" spc="-4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he </a:t>
            </a:r>
            <a:r>
              <a:rPr sz="2000" b="1" spc="-19" dirty="0">
                <a:latin typeface="Calibri"/>
                <a:cs typeface="Calibri"/>
              </a:rPr>
              <a:t>r</a:t>
            </a:r>
            <a:r>
              <a:rPr sz="2000" b="1" spc="4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ma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 bas</a:t>
            </a:r>
            <a:r>
              <a:rPr sz="2000" b="1" spc="4" dirty="0">
                <a:latin typeface="Calibri"/>
                <a:cs typeface="Calibri"/>
              </a:rPr>
              <a:t>e(</a:t>
            </a:r>
            <a:r>
              <a:rPr sz="2000" b="1" spc="0" dirty="0">
                <a:latin typeface="Calibri"/>
                <a:cs typeface="Calibri"/>
              </a:rPr>
              <a:t>un</a:t>
            </a:r>
            <a:r>
              <a:rPr sz="2000" b="1" spc="-9" dirty="0">
                <a:latin typeface="Calibri"/>
                <a:cs typeface="Calibri"/>
              </a:rPr>
              <a:t>c</a:t>
            </a:r>
            <a:r>
              <a:rPr sz="2000" b="1" spc="0" dirty="0">
                <a:latin typeface="Calibri"/>
                <a:cs typeface="Calibri"/>
              </a:rPr>
              <a:t>onsum</a:t>
            </a:r>
            <a:r>
              <a:rPr sz="2000" b="1" spc="4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d,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not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r</a:t>
            </a:r>
            <a:r>
              <a:rPr sz="2000" b="1" spc="4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ac</a:t>
            </a:r>
            <a:r>
              <a:rPr sz="2000" b="1" spc="-29" dirty="0">
                <a:latin typeface="Calibri"/>
                <a:cs typeface="Calibri"/>
              </a:rPr>
              <a:t>t</a:t>
            </a:r>
            <a:r>
              <a:rPr sz="2000" b="1" spc="4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d </a:t>
            </a:r>
            <a:r>
              <a:rPr sz="2000" b="1" spc="-4" dirty="0">
                <a:latin typeface="Calibri"/>
                <a:cs typeface="Calibri"/>
              </a:rPr>
              <a:t>wit</a:t>
            </a:r>
            <a:r>
              <a:rPr sz="2000" b="1" spc="0" dirty="0">
                <a:latin typeface="Calibri"/>
                <a:cs typeface="Calibri"/>
              </a:rPr>
              <a:t>h </a:t>
            </a:r>
            <a:r>
              <a:rPr sz="2000" b="1" spc="-4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he asp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4" dirty="0">
                <a:latin typeface="Calibri"/>
                <a:cs typeface="Calibri"/>
              </a:rPr>
              <a:t>r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0" dirty="0">
                <a:latin typeface="Calibri"/>
                <a:cs typeface="Calibri"/>
              </a:rPr>
              <a:t>n) </a:t>
            </a:r>
            <a:r>
              <a:rPr sz="2000" b="1" spc="-9" dirty="0">
                <a:latin typeface="Calibri"/>
                <a:cs typeface="Calibri"/>
              </a:rPr>
              <a:t>c</a:t>
            </a:r>
            <a:r>
              <a:rPr sz="2000" b="1" spc="0" dirty="0">
                <a:latin typeface="Calibri"/>
                <a:cs typeface="Calibri"/>
              </a:rPr>
              <a:t>o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0" dirty="0">
                <a:latin typeface="Calibri"/>
                <a:cs typeface="Calibri"/>
              </a:rPr>
              <a:t>or d</a:t>
            </a:r>
            <a:r>
              <a:rPr sz="2000" b="1" spc="-4" dirty="0">
                <a:latin typeface="Calibri"/>
                <a:cs typeface="Calibri"/>
              </a:rPr>
              <a:t>i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app</a:t>
            </a:r>
            <a:r>
              <a:rPr sz="2000" b="1" spc="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19" dirty="0">
                <a:latin typeface="Calibri"/>
                <a:cs typeface="Calibri"/>
              </a:rPr>
              <a:t>r</a:t>
            </a:r>
            <a:r>
              <a:rPr sz="2000" b="1" spc="4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d</a:t>
            </a:r>
            <a:endParaRPr sz="2000" dirty="0">
              <a:latin typeface="Calibri"/>
              <a:cs typeface="Calibri"/>
            </a:endParaRPr>
          </a:p>
          <a:p>
            <a:pPr marL="12700" marR="33808">
              <a:lnSpc>
                <a:spcPts val="2760"/>
              </a:lnSpc>
              <a:spcBef>
                <a:spcPts val="138"/>
              </a:spcBef>
            </a:pPr>
            <a:r>
              <a:rPr sz="2000" b="1" spc="0" dirty="0">
                <a:latin typeface="Calibri"/>
                <a:cs typeface="Calibri"/>
              </a:rPr>
              <a:t>8. Consumed NaOH </a:t>
            </a:r>
            <a:r>
              <a:rPr sz="2400" b="1" spc="0" dirty="0">
                <a:solidFill>
                  <a:srgbClr val="FF0000"/>
                </a:solidFill>
                <a:latin typeface="Calibri"/>
                <a:cs typeface="Calibri"/>
              </a:rPr>
              <a:t>(V4) </a:t>
            </a:r>
            <a:r>
              <a:rPr sz="2000" b="1" spc="0" dirty="0">
                <a:latin typeface="Calibri"/>
                <a:cs typeface="Calibri"/>
              </a:rPr>
              <a:t>= </a:t>
            </a:r>
            <a:r>
              <a:rPr sz="2400" b="1" spc="0" dirty="0">
                <a:latin typeface="Calibri"/>
                <a:cs typeface="Calibri"/>
              </a:rPr>
              <a:t>V2 – V3</a:t>
            </a:r>
            <a:endParaRPr sz="2400" dirty="0">
              <a:latin typeface="Calibri"/>
              <a:cs typeface="Calibri"/>
            </a:endParaRPr>
          </a:p>
          <a:p>
            <a:pPr marL="12700" marR="33808">
              <a:lnSpc>
                <a:spcPct val="101725"/>
              </a:lnSpc>
              <a:spcBef>
                <a:spcPts val="56"/>
              </a:spcBef>
            </a:pPr>
            <a:r>
              <a:rPr sz="2000" b="1" dirty="0">
                <a:latin typeface="Calibri"/>
                <a:cs typeface="Calibri"/>
              </a:rPr>
              <a:t>9. Moles (consumed NaOH )= Moles ( aspirin)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535" y="5843952"/>
            <a:ext cx="9277303" cy="287099"/>
          </a:xfrm>
          <a:prstGeom prst="rect">
            <a:avLst/>
          </a:prstGeom>
        </p:spPr>
        <p:txBody>
          <a:bodyPr wrap="square" lIns="0" tIns="14097" rIns="0" bIns="0" rtlCol="0">
            <a:noAutofit/>
          </a:bodyPr>
          <a:lstStyle/>
          <a:p>
            <a:pPr marL="12700">
              <a:lnSpc>
                <a:spcPts val="2220"/>
              </a:lnSpc>
            </a:pPr>
            <a:r>
              <a:rPr sz="2000" b="1" spc="-1" dirty="0">
                <a:latin typeface="Calibri"/>
                <a:cs typeface="Calibri"/>
              </a:rPr>
              <a:t>10.  </a:t>
            </a:r>
            <a:r>
              <a:rPr sz="2000" b="1" spc="-1" dirty="0">
                <a:solidFill>
                  <a:srgbClr val="FF0000"/>
                </a:solidFill>
                <a:latin typeface="Calibri"/>
                <a:cs typeface="Calibri"/>
              </a:rPr>
              <a:t>Wt (aspirin) ?</a:t>
            </a:r>
            <a:r>
              <a:rPr sz="2000" b="1" spc="-1" dirty="0">
                <a:latin typeface="Calibri"/>
                <a:cs typeface="Calibri"/>
              </a:rPr>
              <a:t>/ M.Wt (aspirin) = V4 (consumed NaOH) </a:t>
            </a:r>
            <a:r>
              <a:rPr sz="2000" b="1" spc="-52" dirty="0">
                <a:latin typeface="Arial"/>
                <a:cs typeface="Arial"/>
              </a:rPr>
              <a:t>× </a:t>
            </a:r>
            <a:r>
              <a:rPr sz="2000" b="1" spc="-1" dirty="0">
                <a:latin typeface="Calibri"/>
                <a:cs typeface="Calibri"/>
              </a:rPr>
              <a:t>Molarity (consumed NaOH)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7288" y="1085595"/>
            <a:ext cx="578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799817" y="1591564"/>
            <a:ext cx="567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064084" y="2219452"/>
            <a:ext cx="564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94816" y="2655316"/>
            <a:ext cx="569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099235" y="2655316"/>
            <a:ext cx="57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460</Words>
  <Application>Microsoft Office PowerPoint</Application>
  <PresentationFormat>Custom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Adil, Mohammed</cp:lastModifiedBy>
  <cp:revision>3</cp:revision>
  <dcterms:modified xsi:type="dcterms:W3CDTF">2023-10-14T06:19:01Z</dcterms:modified>
</cp:coreProperties>
</file>